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4"/>
    <p:sldMasterId id="2147483697" r:id="rId5"/>
    <p:sldMasterId id="2147483790" r:id="rId6"/>
    <p:sldMasterId id="2147483727" r:id="rId7"/>
  </p:sldMasterIdLst>
  <p:notesMasterIdLst>
    <p:notesMasterId r:id="rId14"/>
  </p:notesMasterIdLst>
  <p:handoutMasterIdLst>
    <p:handoutMasterId r:id="rId15"/>
  </p:handoutMasterIdLst>
  <p:sldIdLst>
    <p:sldId id="394" r:id="rId8"/>
    <p:sldId id="422" r:id="rId9"/>
    <p:sldId id="2147474747" r:id="rId10"/>
    <p:sldId id="2147474748" r:id="rId11"/>
    <p:sldId id="2147474749" r:id="rId12"/>
    <p:sldId id="419" r:id="rId13"/>
  </p:sldIdLst>
  <p:sldSz cx="12192000" cy="6858000"/>
  <p:notesSz cx="7099300" cy="10234613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7FD"/>
    <a:srgbClr val="91B3CF"/>
    <a:srgbClr val="D3E5F7"/>
    <a:srgbClr val="002C3F"/>
    <a:srgbClr val="FFFDFD"/>
    <a:srgbClr val="2C627D"/>
    <a:srgbClr val="001F2E"/>
    <a:srgbClr val="011B27"/>
    <a:srgbClr val="90C4F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913D5-6589-4D5C-A3F2-FDBCD889EEAA}" v="136" dt="2026-01-21T22:21:57.88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29" autoAdjust="0"/>
  </p:normalViewPr>
  <p:slideViewPr>
    <p:cSldViewPr snapToGrid="0">
      <p:cViewPr varScale="1">
        <p:scale>
          <a:sx n="74" d="100"/>
          <a:sy n="74" d="100"/>
        </p:scale>
        <p:origin x="19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DA-4772-8307-5D6A865D0BC5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DA-4772-8307-5D6A865D0B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DA-4772-8307-5D6A865D0B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68-4C0F-8D4D-B81D0E1D860B}"/>
              </c:ext>
            </c:extLst>
          </c:dPt>
          <c:cat>
            <c:strRef>
              <c:f>Blad1!$A$2:$A$5</c:f>
              <c:strCache>
                <c:ptCount val="4"/>
                <c:pt idx="0">
                  <c:v>Kv 1</c:v>
                </c:pt>
                <c:pt idx="1">
                  <c:v>Kv 2</c:v>
                </c:pt>
                <c:pt idx="2">
                  <c:v>Kv 3</c:v>
                </c:pt>
                <c:pt idx="3">
                  <c:v>Kv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8-4C0F-8D4D-B81D0E1D8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0.5988</cdr:x>
      <cdr:y>0.31322</cdr:y>
    </cdr:from>
    <cdr:to>
      <cdr:x>0.74483</cdr:x>
      <cdr:y>0.41781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74111D8C-281F-4D85-1233-BD63EA85467C}"/>
            </a:ext>
          </a:extLst>
        </cdr:cNvPr>
        <cdr:cNvSpPr txBox="1"/>
      </cdr:nvSpPr>
      <cdr:spPr>
        <a:xfrm xmlns:a="http://schemas.openxmlformats.org/drawingml/2006/main">
          <a:off x="4867044" y="1697261"/>
          <a:ext cx="1186956" cy="56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3200" b="1" kern="1200" dirty="0">
              <a:solidFill>
                <a:schemeClr val="bg2"/>
              </a:solidFill>
            </a:rPr>
            <a:t>Hur?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F299D20-F074-8224-EAA6-00768DE4CC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E89E6D-5B4A-4581-1846-BD5DBA2D21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681F3B1-E5BD-414D-933E-9BB6DE723B30}" type="datetimeFigureOut">
              <a:rPr lang="sv-SE" smtClean="0"/>
              <a:t>2026-01-26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889097-5575-EC81-E9B4-CABE0C9A54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02F2D3-F3AD-E577-1BC5-55D72DDC2F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F932025-1B4B-4880-AC8F-237430C398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221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24DC6B5-901F-4961-8DBE-6F610A2880CA}" type="datetimeFigureOut">
              <a:rPr lang="sv-SE" smtClean="0"/>
              <a:t>2026-01-26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93C3E0-25D8-4146-8131-1BA76687CC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07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Välkomna!</a:t>
            </a:r>
          </a:p>
          <a:p>
            <a:endParaRPr lang="sv-SE" dirty="0"/>
          </a:p>
          <a:p>
            <a:r>
              <a:rPr lang="sv-SE" dirty="0"/>
              <a:t>BESTA 14 november</a:t>
            </a:r>
          </a:p>
          <a:p>
            <a:r>
              <a:rPr lang="sv-SE" dirty="0"/>
              <a:t>Vissa av er inblandade andra bara sett på </a:t>
            </a:r>
            <a:r>
              <a:rPr lang="sv-SE" dirty="0" err="1"/>
              <a:t>lönespec</a:t>
            </a:r>
            <a:r>
              <a:rPr lang="sv-SE" dirty="0"/>
              <a:t> likt medlemmarna.</a:t>
            </a:r>
          </a:p>
          <a:p>
            <a:endParaRPr lang="sv-SE" dirty="0"/>
          </a:p>
          <a:p>
            <a:r>
              <a:rPr lang="sv-SE" dirty="0"/>
              <a:t>Hör gärna av er med input på hur det funkar samt önskade teman.</a:t>
            </a:r>
          </a:p>
          <a:p>
            <a:r>
              <a:rPr lang="sv-SE" dirty="0"/>
              <a:t>Tanken är att ge inspiration och push framåt.</a:t>
            </a:r>
          </a:p>
          <a:p>
            <a:r>
              <a:rPr lang="sv-SE" dirty="0"/>
              <a:t>Klubbar: Kontakta ”er” Föreningsutvecklare om ni vill fördjupa kunskaper och utveckla ert arbete. </a:t>
            </a:r>
          </a:p>
          <a:p>
            <a:r>
              <a:rPr lang="sv-SE" dirty="0"/>
              <a:t>Jag pratar ca 30 minuter -  därefter tid för frågor.</a:t>
            </a:r>
          </a:p>
          <a:p>
            <a:r>
              <a:rPr lang="sv-SE" dirty="0"/>
              <a:t>Skriv gärna frågor i chatten vartefter så salar vi ihop dem på slutet</a:t>
            </a:r>
          </a:p>
          <a:p>
            <a:r>
              <a:rPr lang="sv-SE" dirty="0"/>
              <a:t>Min kollega Ida tar tacksamt emot såväl frågor, som feedback överlag samt</a:t>
            </a:r>
          </a:p>
          <a:p>
            <a:r>
              <a:rPr lang="sv-SE" dirty="0"/>
              <a:t>temaförslag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3C3E0-25D8-4146-8131-1BA76687CC8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94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Snabb repetition:</a:t>
            </a:r>
          </a:p>
          <a:p>
            <a:r>
              <a:rPr lang="sv-SE" dirty="0"/>
              <a:t>Lönetårtan – användbar i samtal med medlemmarna</a:t>
            </a:r>
          </a:p>
          <a:p>
            <a:r>
              <a:rPr lang="sv-SE" dirty="0"/>
              <a:t>BESTA = Arbetsuppgifter </a:t>
            </a:r>
          </a:p>
          <a:p>
            <a:r>
              <a:rPr lang="sv-SE" dirty="0"/>
              <a:t>Stolen INTE vem som sitter på den</a:t>
            </a:r>
          </a:p>
          <a:p>
            <a:endParaRPr lang="sv-SE" dirty="0"/>
          </a:p>
          <a:p>
            <a:r>
              <a:rPr lang="sv-SE" dirty="0"/>
              <a:t>Individen = Lön</a:t>
            </a:r>
          </a:p>
          <a:p>
            <a:endParaRPr lang="sv-SE" dirty="0"/>
          </a:p>
          <a:p>
            <a:r>
              <a:rPr lang="sv-SE" dirty="0"/>
              <a:t>Marknad = Lön vare sig vi vill eller inte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3C3E0-25D8-4146-8131-1BA76687CC8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73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Varför har koden ändrats – Allas koder ändrade. Område – Befattning – Komplexitet. Befattningar saknats och komplexiteten för snäv. Transparensdirektivet. Lika lön/ diskriminering.</a:t>
            </a:r>
          </a:p>
          <a:p>
            <a:r>
              <a:rPr lang="sv-SE" dirty="0"/>
              <a:t>Ändras min lön – NEJ. Din lön baseras på dina mål och ditt resultat. BESTA är ett statistikverktyg.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Varför finns BESTA – </a:t>
            </a:r>
            <a:r>
              <a:rPr lang="sv-SE" dirty="0" err="1"/>
              <a:t>Finansarb.givarföretag</a:t>
            </a:r>
            <a:r>
              <a:rPr lang="sv-SE" dirty="0"/>
              <a:t>. – Avtal om statistik sedan &gt; 25 år. Får lönestatistiken från F-</a:t>
            </a:r>
            <a:r>
              <a:rPr lang="sv-SE" dirty="0" err="1"/>
              <a:t>arb.giv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Varför har </a:t>
            </a:r>
            <a:r>
              <a:rPr lang="sv-SE" dirty="0" err="1"/>
              <a:t>Ff</a:t>
            </a:r>
            <a:r>
              <a:rPr lang="sv-SE" dirty="0"/>
              <a:t> ändrat Lång tid partsgemensamt arbete med uppdatering. Efterlängtat men gick väl fort.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Statistiken – Lönestatistik + BESTA-statistik = löneläget i branschen. Kan vara osäker ett tag då det gick så fort.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Länk BESTA-guiden.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Kan jag förhandla min kod – ingen förhandlingsfråga. Samtal med chefen </a:t>
            </a:r>
            <a:r>
              <a:rPr lang="sv-SE" u="sng" dirty="0"/>
              <a:t>utanför</a:t>
            </a:r>
            <a:r>
              <a:rPr lang="sv-SE" dirty="0"/>
              <a:t> lönesamtalet. I Utvecklingssamtal.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Kan jag överklaga – NEJ du överklagar lönen.</a:t>
            </a:r>
          </a:p>
          <a:p>
            <a:r>
              <a:rPr lang="sv-SE" b="1" dirty="0"/>
              <a:t>FV: </a:t>
            </a:r>
            <a:r>
              <a:rPr lang="sv-SE" dirty="0"/>
              <a:t>Samla in medlemmarnas kommentarer -&gt; den/ de som hanterat BESTA. </a:t>
            </a:r>
            <a:r>
              <a:rPr lang="sv-SE" dirty="0" err="1"/>
              <a:t>Ff</a:t>
            </a:r>
            <a:r>
              <a:rPr lang="sv-SE" dirty="0"/>
              <a:t> uppmanat till genomgång under våren.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</a:t>
            </a:r>
          </a:p>
          <a:p>
            <a:r>
              <a:rPr lang="sv-SE" dirty="0"/>
              <a:t>Förbereda lönesamtal – Mål, Utvärderingar, Kalender, Statistik. </a:t>
            </a:r>
          </a:p>
          <a:p>
            <a:r>
              <a:rPr lang="sv-SE" dirty="0"/>
              <a:t>Länka</a:t>
            </a:r>
            <a:r>
              <a:rPr lang="sv-SE" b="1" dirty="0"/>
              <a:t> 8 tips</a:t>
            </a:r>
          </a:p>
          <a:p>
            <a:endParaRPr lang="sv-SE" dirty="0"/>
          </a:p>
          <a:p>
            <a:pPr marL="0" indent="0">
              <a:buNone/>
            </a:pPr>
            <a:endParaRPr lang="sv-SE" sz="12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3C3E0-25D8-4146-8131-1BA76687CC8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371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Beroende på din roll på företaget:</a:t>
            </a:r>
          </a:p>
          <a:p>
            <a:endParaRPr lang="sv-SE" dirty="0"/>
          </a:p>
          <a:p>
            <a:r>
              <a:rPr lang="sv-SE" dirty="0"/>
              <a:t>Revidera – fort men fel</a:t>
            </a:r>
          </a:p>
          <a:p>
            <a:r>
              <a:rPr lang="sv-SE" dirty="0"/>
              <a:t>Multibefattningar</a:t>
            </a:r>
          </a:p>
          <a:p>
            <a:r>
              <a:rPr lang="sv-SE" dirty="0"/>
              <a:t>Lika lön – Länka</a:t>
            </a:r>
          </a:p>
          <a:p>
            <a:r>
              <a:rPr lang="sv-SE" dirty="0"/>
              <a:t>Struktur </a:t>
            </a:r>
            <a:r>
              <a:rPr lang="sv-SE" dirty="0" err="1"/>
              <a:t>enl</a:t>
            </a:r>
            <a:r>
              <a:rPr lang="sv-SE" dirty="0"/>
              <a:t> KAV</a:t>
            </a:r>
          </a:p>
          <a:p>
            <a:r>
              <a:rPr lang="sv-SE" dirty="0"/>
              <a:t>Tillbakavisa BESTA som skäl i lönediskussion Viktigt!</a:t>
            </a:r>
          </a:p>
          <a:p>
            <a:endParaRPr lang="sv-SE" dirty="0"/>
          </a:p>
          <a:p>
            <a:r>
              <a:rPr lang="sv-SE" dirty="0"/>
              <a:t>Samla – Viktigaste. </a:t>
            </a:r>
          </a:p>
          <a:p>
            <a:r>
              <a:rPr lang="sv-SE" dirty="0"/>
              <a:t>till styrelse/ F-utvecklare</a:t>
            </a:r>
          </a:p>
          <a:p>
            <a:endParaRPr lang="sv-SE" dirty="0"/>
          </a:p>
          <a:p>
            <a:r>
              <a:rPr lang="sv-SE" dirty="0"/>
              <a:t>Centrala lönegruppen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3C3E0-25D8-4146-8131-1BA76687CC8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95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Avslutstanke</a:t>
            </a:r>
          </a:p>
          <a:p>
            <a:r>
              <a:rPr lang="sv-SE" dirty="0"/>
              <a:t>Inget hugget i sten</a:t>
            </a:r>
          </a:p>
          <a:p>
            <a:r>
              <a:rPr lang="sv-SE" dirty="0"/>
              <a:t>Utveckling</a:t>
            </a:r>
          </a:p>
          <a:p>
            <a:endParaRPr lang="sv-SE" dirty="0"/>
          </a:p>
          <a:p>
            <a:r>
              <a:rPr lang="sv-SE" dirty="0"/>
              <a:t>Oavsett var du verkar ta in egna, medlemmars o Ags frågor/ kommentarer.</a:t>
            </a:r>
          </a:p>
          <a:p>
            <a:endParaRPr lang="sv-SE" dirty="0"/>
          </a:p>
          <a:p>
            <a:r>
              <a:rPr lang="sv-SE" dirty="0"/>
              <a:t>Exklusivt </a:t>
            </a:r>
            <a:r>
              <a:rPr lang="sv-SE"/>
              <a:t>ämne enbart för </a:t>
            </a:r>
            <a:r>
              <a:rPr lang="sv-SE" dirty="0"/>
              <a:t>medlemmar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3C3E0-25D8-4146-8131-1BA76687CC8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7642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Frågor?</a:t>
            </a:r>
          </a:p>
          <a:p>
            <a:endParaRPr lang="sv-SE"/>
          </a:p>
          <a:p>
            <a:r>
              <a:rPr lang="sv-SE" dirty="0"/>
              <a:t>Tack för mig.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3C3E0-25D8-4146-8131-1BA76687CC8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28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6DA7CF66-585E-04D6-DB1C-E0FF121F4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1052787"/>
            <a:ext cx="11139213" cy="5805213"/>
          </a:xfrm>
          <a:prstGeom prst="rect">
            <a:avLst/>
          </a:prstGeom>
        </p:spPr>
      </p:pic>
      <p:pic>
        <p:nvPicPr>
          <p:cNvPr id="2" name="Logotyp" descr="Logotyp för Finansförbundet">
            <a:extLst>
              <a:ext uri="{FF2B5EF4-FFF2-40B4-BE49-F238E27FC236}">
                <a16:creationId xmlns:a16="http://schemas.microsoft.com/office/drawing/2014/main" id="{53586B99-F1E2-4F74-21E4-43BAF11E79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946" y="301625"/>
            <a:ext cx="1675244" cy="429665"/>
          </a:xfrm>
          <a:prstGeom prst="rect">
            <a:avLst/>
          </a:prstGeom>
        </p:spPr>
      </p:pic>
      <p:sp>
        <p:nvSpPr>
          <p:cNvPr id="15" name="Rubrik 2">
            <a:extLst>
              <a:ext uri="{FF2B5EF4-FFF2-40B4-BE49-F238E27FC236}">
                <a16:creationId xmlns:a16="http://schemas.microsoft.com/office/drawing/2014/main" id="{0413F9B9-BEC7-8243-A28C-EA34A7093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49999" y="1373886"/>
            <a:ext cx="8741625" cy="813140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namn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0DA21EF8-B9B3-A9FB-9903-BB1B9F52A7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450000" y="2829327"/>
            <a:ext cx="8741624" cy="2655485"/>
          </a:xfrm>
        </p:spPr>
        <p:txBody>
          <a:bodyPr/>
          <a:lstStyle>
            <a:lvl1pPr marL="284400" indent="-284400"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601200" indent="-266400">
              <a:defRPr sz="2200">
                <a:solidFill>
                  <a:schemeClr val="bg1"/>
                </a:solidFill>
              </a:defRPr>
            </a:lvl2pPr>
            <a:lvl3pPr marL="900000" indent="-248400">
              <a:defRPr sz="2000">
                <a:solidFill>
                  <a:schemeClr val="bg1"/>
                </a:solidFill>
              </a:defRPr>
            </a:lvl3pPr>
            <a:lvl4pPr marL="1166400" indent="-230400">
              <a:defRPr sz="1800">
                <a:solidFill>
                  <a:schemeClr val="bg1"/>
                </a:solidFill>
              </a:defRPr>
            </a:lvl4pPr>
            <a:lvl5pPr marL="1404000" indent="-2124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Mer information (Punktlista kan avaktiveras för bara text. Förinställd pil återfås via Start (grupp Bilder) – Återställ)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4">
            <a:extLst>
              <a:ext uri="{FF2B5EF4-FFF2-40B4-BE49-F238E27FC236}">
                <a16:creationId xmlns:a16="http://schemas.microsoft.com/office/drawing/2014/main" id="{BA0F3070-B2C7-7458-6704-01B613F7377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B377A7-90E8-4482-99A5-3EE7D9482041}" type="datetime1">
              <a:rPr lang="sv-SE" smtClean="0"/>
              <a:t>2026-01-26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13977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&amp;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F8FF14E-A574-CE3A-89E0-EA5575E01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99" y="532800"/>
            <a:ext cx="10506925" cy="5112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B73B9557-FB26-0792-61D4-41148B944BA9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9538" y="1042720"/>
            <a:ext cx="10507655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94FFCD86-A1B3-8362-4997-E072CA3E74F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9538" y="1773238"/>
            <a:ext cx="7314125" cy="4015423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98844E10-C844-2F6A-288B-0CB6DC5C9A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4000" y="1774800"/>
            <a:ext cx="3686400" cy="401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sidfot 6">
            <a:extLst>
              <a:ext uri="{FF2B5EF4-FFF2-40B4-BE49-F238E27FC236}">
                <a16:creationId xmlns:a16="http://schemas.microsoft.com/office/drawing/2014/main" id="{EB2A7A22-FFCF-D40C-46CD-3EC11E3E4B9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7">
            <a:extLst>
              <a:ext uri="{FF2B5EF4-FFF2-40B4-BE49-F238E27FC236}">
                <a16:creationId xmlns:a16="http://schemas.microsoft.com/office/drawing/2014/main" id="{3F1A4E24-7BBC-EBCA-3803-AF9F7A067F5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59D8305-8893-4A7D-A635-285A0F999A82}" type="datetime1">
              <a:rPr lang="sv-SE" smtClean="0"/>
              <a:t>2026-01-26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4B93B2-0568-DF4B-D32E-AD46D4707D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61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10" pos="7401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270B22CD-C086-DC15-D6EC-630AA2A28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99" y="532800"/>
            <a:ext cx="10506657" cy="5112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063C9D45-4AFA-4EC2-50AC-A6967B78000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9538" y="1042720"/>
            <a:ext cx="10507387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35C02258-A88E-825D-C119-E1AE66003E5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9538" y="1773238"/>
            <a:ext cx="5357915" cy="4015423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9A73F96-2D58-E734-E41D-9E89CA1A7F6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097209" y="1773237"/>
            <a:ext cx="5357915" cy="4015423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sidfot 7">
            <a:extLst>
              <a:ext uri="{FF2B5EF4-FFF2-40B4-BE49-F238E27FC236}">
                <a16:creationId xmlns:a16="http://schemas.microsoft.com/office/drawing/2014/main" id="{3880B3FF-E438-33A4-066D-DD0D27EEB73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8">
            <a:extLst>
              <a:ext uri="{FF2B5EF4-FFF2-40B4-BE49-F238E27FC236}">
                <a16:creationId xmlns:a16="http://schemas.microsoft.com/office/drawing/2014/main" id="{6B36F986-3903-2EFE-BF58-795F9B10103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E982C2-E643-4173-B656-D0046D400D9F}" type="datetime1">
              <a:rPr lang="sv-SE" smtClean="0"/>
              <a:t>2026-01-26</a:t>
            </a:fld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43864A1-6763-51A0-6BB9-3C6039FD0B0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69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6" pos="5518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543CE-FD8C-0E3D-6BDB-55EB1A5AD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534780"/>
            <a:ext cx="6480000" cy="5112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C4170B4B-4875-6092-5658-A039E7A35B84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9539" y="1042720"/>
            <a:ext cx="6480450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5E22BEF1-4F90-015E-461B-5A693564DEF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9538" y="1773238"/>
            <a:ext cx="6480001" cy="2725199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99F154F-019D-7DB2-00D5-A00D7F000E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538" y="4624033"/>
            <a:ext cx="6480000" cy="13972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8A7E98AF-9614-E5B5-529B-72BE3C2D45C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35863" y="0"/>
            <a:ext cx="4662000" cy="6858000"/>
          </a:xfrm>
        </p:spPr>
        <p:txBody>
          <a:bodyPr lIns="72000" tIns="72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sv-SE"/>
              <a:t>Infoga bild via ikonen.</a:t>
            </a:r>
            <a:br>
              <a:rPr lang="sv-SE"/>
            </a:br>
            <a:r>
              <a:rPr lang="sv-SE"/>
              <a:t>För att anpassa placering/storlek:</a:t>
            </a:r>
            <a:br>
              <a:rPr lang="sv-SE"/>
            </a:br>
            <a:r>
              <a:rPr lang="sv-SE"/>
              <a:t>Markera bilden</a:t>
            </a:r>
            <a:br>
              <a:rPr lang="sv-SE"/>
            </a:br>
            <a:r>
              <a:rPr lang="sv-SE"/>
              <a:t>&gt; menyval Formformat</a:t>
            </a:r>
            <a:br>
              <a:rPr lang="sv-SE"/>
            </a:br>
            <a:r>
              <a:rPr lang="sv-SE"/>
              <a:t>&gt; Beskär… (och sedan anpassa enligt önskemål)</a:t>
            </a:r>
          </a:p>
        </p:txBody>
      </p:sp>
      <p:sp>
        <p:nvSpPr>
          <p:cNvPr id="5" name="Platshållare för sidfot 7">
            <a:extLst>
              <a:ext uri="{FF2B5EF4-FFF2-40B4-BE49-F238E27FC236}">
                <a16:creationId xmlns:a16="http://schemas.microsoft.com/office/drawing/2014/main" id="{A381B1D1-70D4-B649-D0E8-F5AF1B559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8">
            <a:extLst>
              <a:ext uri="{FF2B5EF4-FFF2-40B4-BE49-F238E27FC236}">
                <a16:creationId xmlns:a16="http://schemas.microsoft.com/office/drawing/2014/main" id="{D1022209-68F6-AD5C-3D06-D55807F79C2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1C857CA-88E8-4797-8DF5-3B774B0B5CDD}" type="datetime1">
              <a:rPr lang="sv-SE" smtClean="0"/>
              <a:t>2026-01-26</a:t>
            </a:fld>
            <a:endParaRPr lang="sv-SE"/>
          </a:p>
        </p:txBody>
      </p:sp>
      <p:sp>
        <p:nvSpPr>
          <p:cNvPr id="6" name="Platshållare för bildnummer 9">
            <a:extLst>
              <a:ext uri="{FF2B5EF4-FFF2-40B4-BE49-F238E27FC236}">
                <a16:creationId xmlns:a16="http://schemas.microsoft.com/office/drawing/2014/main" id="{98272942-D72E-85C2-4395-51B5CE2A06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20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474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kort punktlist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dekorativ">
            <a:extLst>
              <a:ext uri="{FF2B5EF4-FFF2-40B4-BE49-F238E27FC236}">
                <a16:creationId xmlns:a16="http://schemas.microsoft.com/office/drawing/2014/main" id="{483ADE78-04F1-6FB8-8F75-DDFE7217D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ltGray">
          <a:xfrm>
            <a:off x="7531101" y="0"/>
            <a:ext cx="46608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21DBBC3-59FE-5AEE-2A6E-012B0319A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532800"/>
            <a:ext cx="6480000" cy="5112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D1B12176-8261-6E17-F8CC-491DA249FA76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449539" y="1042720"/>
            <a:ext cx="6480450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B3D9E4AD-6762-6C6E-616F-664C4B90683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49538" y="1773238"/>
            <a:ext cx="6480001" cy="3611021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9888BF99-C739-0461-19D1-6932BDFAC9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8005180" y="1773238"/>
            <a:ext cx="3744000" cy="3600000"/>
          </a:xfrm>
        </p:spPr>
        <p:txBody>
          <a:bodyPr/>
          <a:lstStyle>
            <a:lvl1pPr marL="284400" indent="-284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601200" indent="-266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900000" indent="-248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166400" indent="-230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1404000" indent="-211138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4EB7A69-CD93-156E-EE5F-D298D44825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7">
            <a:extLst>
              <a:ext uri="{FF2B5EF4-FFF2-40B4-BE49-F238E27FC236}">
                <a16:creationId xmlns:a16="http://schemas.microsoft.com/office/drawing/2014/main" id="{C2528B9B-35B8-7DBB-EDFA-BB0CA011FC93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B8D905-3E8E-40E4-95D0-D2EE1739FB2D}" type="datetime1">
              <a:rPr lang="sv-SE" smtClean="0"/>
              <a:t>2026-01-26</a:t>
            </a:fld>
            <a:endParaRPr lang="sv-SE"/>
          </a:p>
        </p:txBody>
      </p:sp>
      <p:sp>
        <p:nvSpPr>
          <p:cNvPr id="8" name="Platshållare för bildnummer 8">
            <a:extLst>
              <a:ext uri="{FF2B5EF4-FFF2-40B4-BE49-F238E27FC236}">
                <a16:creationId xmlns:a16="http://schemas.microsoft.com/office/drawing/2014/main" id="{C2CCFBD8-DC8F-8861-F662-1CAB9881CC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5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4725" userDrawn="1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, bild &amp;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40DB6CE-14D5-D7ED-5BEA-1E1000E15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532800"/>
            <a:ext cx="6480000" cy="5112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4B7D6F84-DA98-ADC4-E11D-CF4160E5DD80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>
          <a:xfrm>
            <a:off x="449539" y="1042720"/>
            <a:ext cx="6480450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0" name="Platshållare för innehåll 3">
            <a:extLst>
              <a:ext uri="{FF2B5EF4-FFF2-40B4-BE49-F238E27FC236}">
                <a16:creationId xmlns:a16="http://schemas.microsoft.com/office/drawing/2014/main" id="{715B65BF-2304-A515-4A0B-DF80B391F42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49538" y="1773239"/>
            <a:ext cx="6480001" cy="2659062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A0EF3E0-B99F-60A5-A8D0-914D4E8D82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9538" y="4624033"/>
            <a:ext cx="6480000" cy="13972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bild 5">
            <a:extLst>
              <a:ext uri="{FF2B5EF4-FFF2-40B4-BE49-F238E27FC236}">
                <a16:creationId xmlns:a16="http://schemas.microsoft.com/office/drawing/2014/main" id="{B0EB3044-9FB5-58DE-75C9-8BF238902D0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39000" y="0"/>
            <a:ext cx="4958863" cy="5423242"/>
          </a:xfrm>
        </p:spPr>
        <p:txBody>
          <a:bodyPr lIns="72000" tIns="72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sv-SE"/>
              <a:t>Infoga bild via ikonen.</a:t>
            </a:r>
            <a:br>
              <a:rPr lang="sv-SE"/>
            </a:br>
            <a:r>
              <a:rPr lang="sv-SE"/>
              <a:t>För att anpassa placering/storlek:</a:t>
            </a:r>
            <a:br>
              <a:rPr lang="sv-SE"/>
            </a:br>
            <a:r>
              <a:rPr lang="sv-SE"/>
              <a:t>Markera bilden</a:t>
            </a:r>
            <a:br>
              <a:rPr lang="sv-SE"/>
            </a:br>
            <a:r>
              <a:rPr lang="sv-SE"/>
              <a:t>&gt; menyval Formformat</a:t>
            </a:r>
            <a:br>
              <a:rPr lang="sv-SE"/>
            </a:br>
            <a:r>
              <a:rPr lang="sv-SE"/>
              <a:t>&gt; Beskär… (och sedan anpassa enligt önskemål)</a:t>
            </a:r>
          </a:p>
        </p:txBody>
      </p:sp>
      <p:sp>
        <p:nvSpPr>
          <p:cNvPr id="24" name="Platshållare för text 6">
            <a:extLst>
              <a:ext uri="{FF2B5EF4-FFF2-40B4-BE49-F238E27FC236}">
                <a16:creationId xmlns:a16="http://schemas.microsoft.com/office/drawing/2014/main" id="{C90D84F8-5778-E304-C8BA-A8C60AB654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9000" y="5657612"/>
            <a:ext cx="4737100" cy="363625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sv-SE"/>
              <a:t>Bildbeskrivning / namn</a:t>
            </a:r>
          </a:p>
        </p:txBody>
      </p:sp>
      <p:sp>
        <p:nvSpPr>
          <p:cNvPr id="7" name="Platshållare för sidfot 7">
            <a:extLst>
              <a:ext uri="{FF2B5EF4-FFF2-40B4-BE49-F238E27FC236}">
                <a16:creationId xmlns:a16="http://schemas.microsoft.com/office/drawing/2014/main" id="{DB40A22F-F45A-82A3-429A-2E256B5BD4A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692653" y="625142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datum 8">
            <a:extLst>
              <a:ext uri="{FF2B5EF4-FFF2-40B4-BE49-F238E27FC236}">
                <a16:creationId xmlns:a16="http://schemas.microsoft.com/office/drawing/2014/main" id="{B9DFF234-1ADB-F7FF-C9B2-13E21A486A00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593704" y="6251420"/>
            <a:ext cx="1678899" cy="365125"/>
          </a:xfrm>
        </p:spPr>
        <p:txBody>
          <a:bodyPr/>
          <a:lstStyle/>
          <a:p>
            <a:fld id="{03B44A6F-C562-4C06-A5FA-931BCAC0C47F}" type="datetime1">
              <a:rPr lang="sv-SE" smtClean="0"/>
              <a:t>2026-01-26</a:t>
            </a:fld>
            <a:endParaRPr lang="sv-SE"/>
          </a:p>
        </p:txBody>
      </p:sp>
      <p:sp>
        <p:nvSpPr>
          <p:cNvPr id="9" name="Platshållare för bildnummer 9">
            <a:extLst>
              <a:ext uri="{FF2B5EF4-FFF2-40B4-BE49-F238E27FC236}">
                <a16:creationId xmlns:a16="http://schemas.microsoft.com/office/drawing/2014/main" id="{4E12C2BC-7667-8BBC-B621-9B2334D877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84381" y="6145967"/>
            <a:ext cx="551969" cy="524655"/>
          </a:xfrm>
        </p:spPr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0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46630D8-5B44-922B-8F0F-901CF5CB0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6" name="Platshållare för diagram 2">
            <a:extLst>
              <a:ext uri="{FF2B5EF4-FFF2-40B4-BE49-F238E27FC236}">
                <a16:creationId xmlns:a16="http://schemas.microsoft.com/office/drawing/2014/main" id="{731EE379-F077-F8BB-D93F-57829245BC4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55612" y="1219200"/>
            <a:ext cx="11293475" cy="4864100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2" name="Platshållare för sidfot 7">
            <a:extLst>
              <a:ext uri="{FF2B5EF4-FFF2-40B4-BE49-F238E27FC236}">
                <a16:creationId xmlns:a16="http://schemas.microsoft.com/office/drawing/2014/main" id="{82D330D7-66FA-567A-B96D-323DBF5931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692653" y="625142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8">
            <a:extLst>
              <a:ext uri="{FF2B5EF4-FFF2-40B4-BE49-F238E27FC236}">
                <a16:creationId xmlns:a16="http://schemas.microsoft.com/office/drawing/2014/main" id="{2DEF3667-E27E-D6E3-F76B-775BFEF4A9B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593704" y="6251420"/>
            <a:ext cx="1678899" cy="365125"/>
          </a:xfrm>
        </p:spPr>
        <p:txBody>
          <a:bodyPr/>
          <a:lstStyle/>
          <a:p>
            <a:fld id="{B2C71E55-CD2D-4236-B456-89D49AFC89A4}" type="datetime1">
              <a:rPr lang="sv-SE" smtClean="0"/>
              <a:t>2026-01-26</a:t>
            </a:fld>
            <a:endParaRPr lang="sv-SE"/>
          </a:p>
        </p:txBody>
      </p:sp>
      <p:sp>
        <p:nvSpPr>
          <p:cNvPr id="5" name="Platshållare för bildnummer 9">
            <a:extLst>
              <a:ext uri="{FF2B5EF4-FFF2-40B4-BE49-F238E27FC236}">
                <a16:creationId xmlns:a16="http://schemas.microsoft.com/office/drawing/2014/main" id="{5899E1FA-E150-71C8-C4EB-62361E203C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84381" y="6145967"/>
            <a:ext cx="551969" cy="524655"/>
          </a:xfrm>
        </p:spPr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63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7C14D506-BAEB-CD24-F064-14E6AF497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7" name="Platshållare för tabell 2">
            <a:extLst>
              <a:ext uri="{FF2B5EF4-FFF2-40B4-BE49-F238E27FC236}">
                <a16:creationId xmlns:a16="http://schemas.microsoft.com/office/drawing/2014/main" id="{C5A5A6BC-80D1-04D8-3206-5F9578D0A7B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5613" y="1219200"/>
            <a:ext cx="11293475" cy="4840288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5" name="Platshållare för sidfot 3">
            <a:extLst>
              <a:ext uri="{FF2B5EF4-FFF2-40B4-BE49-F238E27FC236}">
                <a16:creationId xmlns:a16="http://schemas.microsoft.com/office/drawing/2014/main" id="{41CE5E51-B489-AA15-0984-CE170E457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4">
            <a:extLst>
              <a:ext uri="{FF2B5EF4-FFF2-40B4-BE49-F238E27FC236}">
                <a16:creationId xmlns:a16="http://schemas.microsoft.com/office/drawing/2014/main" id="{FE44B561-68B1-C130-991D-3A27E414BA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84D25C-3229-4278-84A7-7F3F8AFBE360}" type="datetime1">
              <a:rPr lang="sv-SE" smtClean="0"/>
              <a:t>2026-01-26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DD30F8-A79E-E840-8830-66CA64ECB0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 descr="Citat">
            <a:extLst>
              <a:ext uri="{FF2B5EF4-FFF2-40B4-BE49-F238E27FC236}">
                <a16:creationId xmlns:a16="http://schemas.microsoft.com/office/drawing/2014/main" id="{29B325DE-64C9-716B-0D48-292E73242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-497430"/>
            <a:ext cx="10514012" cy="425727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Ange rubrik</a:t>
            </a:r>
            <a:r>
              <a:rPr lang="sv-SE" strike="noStrike"/>
              <a:t> utanför presentationsytan</a:t>
            </a:r>
            <a:r>
              <a:rPr lang="sv-SE"/>
              <a:t> för läsning av skärmläsare (syns ej vid presentation)</a:t>
            </a:r>
          </a:p>
        </p:txBody>
      </p:sp>
      <p:pic>
        <p:nvPicPr>
          <p:cNvPr id="5" name="Dekorativ bild" descr="Flertalet vita papper utspridda på en plan yta">
            <a:extLst>
              <a:ext uri="{FF2B5EF4-FFF2-40B4-BE49-F238E27FC236}">
                <a16:creationId xmlns:a16="http://schemas.microsoft.com/office/drawing/2014/main" id="{BF2A20CC-2D7F-970E-C4CA-E2A2CF436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5C55EFD-CCEC-9A07-CF45-B742C2D41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64" y="300429"/>
            <a:ext cx="5357800" cy="2511959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”Skriv citat här”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6F13E7-34D0-1E37-3A09-9D17FC846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63" y="3429000"/>
            <a:ext cx="5508000" cy="1115961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Namn</a:t>
            </a:r>
            <a:br>
              <a:rPr lang="sv-SE"/>
            </a:br>
            <a:r>
              <a:rPr lang="sv-SE"/>
              <a:t>Titel</a:t>
            </a:r>
          </a:p>
        </p:txBody>
      </p:sp>
      <p:pic>
        <p:nvPicPr>
          <p:cNvPr id="6" name="Logotyp 4" descr="Logotyp för Finansförbundet">
            <a:extLst>
              <a:ext uri="{FF2B5EF4-FFF2-40B4-BE49-F238E27FC236}">
                <a16:creationId xmlns:a16="http://schemas.microsoft.com/office/drawing/2014/main" id="{DE7D1CC7-2389-6567-5798-88D2400A9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2913" y="6271577"/>
            <a:ext cx="986622" cy="253048"/>
          </a:xfrm>
          <a:prstGeom prst="rect">
            <a:avLst/>
          </a:prstGeom>
        </p:spPr>
      </p:pic>
      <p:sp>
        <p:nvSpPr>
          <p:cNvPr id="3" name="Platshållare för sidfot 5">
            <a:extLst>
              <a:ext uri="{FF2B5EF4-FFF2-40B4-BE49-F238E27FC236}">
                <a16:creationId xmlns:a16="http://schemas.microsoft.com/office/drawing/2014/main" id="{F7A78EB1-0AF6-296B-9166-39A4F88B57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6">
            <a:extLst>
              <a:ext uri="{FF2B5EF4-FFF2-40B4-BE49-F238E27FC236}">
                <a16:creationId xmlns:a16="http://schemas.microsoft.com/office/drawing/2014/main" id="{EB524742-B455-6877-5967-F64156CE17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FEB9DF-27D2-4B61-A677-E1031BFACFA1}" type="datetime1">
              <a:rPr lang="sv-SE" smtClean="0"/>
              <a:t>2026-01-26</a:t>
            </a:fld>
            <a:endParaRPr lang="sv-SE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0E9D8AA1-B505-F996-102F-4092D31DC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608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3 -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2A00312A-D8DB-3511-2016-98AB78FE4DF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0" y="0"/>
            <a:ext cx="12197863" cy="6858000"/>
          </a:xfrm>
        </p:spPr>
        <p:txBody>
          <a:bodyPr lIns="0" tIns="288000" rIns="0"/>
          <a:lstStyle>
            <a:lvl1pPr marL="7170738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sv-SE"/>
              <a:t>Infoga bild via ikonen.</a:t>
            </a:r>
            <a:br>
              <a:rPr lang="sv-SE"/>
            </a:br>
            <a:r>
              <a:rPr lang="sv-SE"/>
              <a:t>För att anpassa placering/storlek:</a:t>
            </a:r>
            <a:br>
              <a:rPr lang="sv-SE"/>
            </a:br>
            <a:r>
              <a:rPr lang="sv-SE"/>
              <a:t>Markera bilden</a:t>
            </a:r>
            <a:br>
              <a:rPr lang="sv-SE"/>
            </a:br>
            <a:r>
              <a:rPr lang="sv-SE"/>
              <a:t>&gt; menyval Formformat</a:t>
            </a:r>
            <a:br>
              <a:rPr lang="sv-SE"/>
            </a:br>
            <a:r>
              <a:rPr lang="sv-SE"/>
              <a:t>&gt; Beskär… (och sedan anpassa enligt önskemål)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29B325DE-64C9-716B-0D48-292E73242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-497430"/>
            <a:ext cx="10514012" cy="425727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Ange rubrik</a:t>
            </a:r>
            <a:r>
              <a:rPr lang="sv-SE" strike="noStrike"/>
              <a:t> utanför presentationsytan</a:t>
            </a:r>
            <a:r>
              <a:rPr lang="sv-SE"/>
              <a:t> för läsning av skärmläsare (syns ej vid presentation)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5C55EFD-CCEC-9A07-CF45-B742C2D410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50864" y="300429"/>
            <a:ext cx="5357800" cy="2511959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”Skriv citat här”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6F13E7-34D0-1E37-3A09-9D17FC846F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ltGray">
          <a:xfrm>
            <a:off x="450863" y="3429000"/>
            <a:ext cx="5508000" cy="1115961"/>
          </a:xfr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Namn</a:t>
            </a:r>
            <a:br>
              <a:rPr lang="sv-SE"/>
            </a:br>
            <a:r>
              <a:rPr lang="sv-SE"/>
              <a:t>Titel</a:t>
            </a:r>
          </a:p>
        </p:txBody>
      </p:sp>
      <p:pic>
        <p:nvPicPr>
          <p:cNvPr id="6" name="Logotyp 4" descr="Logotyp för Finansförbundet">
            <a:extLst>
              <a:ext uri="{FF2B5EF4-FFF2-40B4-BE49-F238E27FC236}">
                <a16:creationId xmlns:a16="http://schemas.microsoft.com/office/drawing/2014/main" id="{DE7D1CC7-2389-6567-5798-88D2400A9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ltGray">
          <a:xfrm>
            <a:off x="442913" y="6271577"/>
            <a:ext cx="986622" cy="253048"/>
          </a:xfrm>
          <a:prstGeom prst="rect">
            <a:avLst/>
          </a:prstGeom>
        </p:spPr>
      </p:pic>
      <p:sp>
        <p:nvSpPr>
          <p:cNvPr id="3" name="Platshållare för sidfot 5">
            <a:extLst>
              <a:ext uri="{FF2B5EF4-FFF2-40B4-BE49-F238E27FC236}">
                <a16:creationId xmlns:a16="http://schemas.microsoft.com/office/drawing/2014/main" id="{F7A78EB1-0AF6-296B-9166-39A4F88B57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ltGray"/>
        <p:txBody>
          <a:bodyPr/>
          <a:lstStyle/>
          <a:p>
            <a:endParaRPr lang="sv-SE"/>
          </a:p>
        </p:txBody>
      </p:sp>
      <p:sp>
        <p:nvSpPr>
          <p:cNvPr id="2" name="Platshållare för datum 6">
            <a:extLst>
              <a:ext uri="{FF2B5EF4-FFF2-40B4-BE49-F238E27FC236}">
                <a16:creationId xmlns:a16="http://schemas.microsoft.com/office/drawing/2014/main" id="{EB524742-B455-6877-5967-F64156CE1798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ltGray"/>
        <p:txBody>
          <a:bodyPr/>
          <a:lstStyle/>
          <a:p>
            <a:fld id="{5DB61AFE-773C-46BE-8419-5E240181952D}" type="datetime1">
              <a:rPr lang="sv-SE" smtClean="0"/>
              <a:t>2026-01-26</a:t>
            </a:fld>
            <a:endParaRPr lang="sv-SE"/>
          </a:p>
        </p:txBody>
      </p:sp>
      <p:sp>
        <p:nvSpPr>
          <p:cNvPr id="7" name="Platshållare för bildnummer 7">
            <a:extLst>
              <a:ext uri="{FF2B5EF4-FFF2-40B4-BE49-F238E27FC236}">
                <a16:creationId xmlns:a16="http://schemas.microsoft.com/office/drawing/2014/main" id="{0E9D8AA1-B505-F996-102F-4092D31DCE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ltGray"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22019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616209-E1F2-4913-7B6C-CD5FD87FB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532800"/>
            <a:ext cx="1051401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C83C581-EFED-4935-5EDD-008858C1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06EE53E-1CC1-EFF3-0DCC-69E3E9B3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B189-D39A-4CA8-9437-EABB2E281CE5}" type="datetime1">
              <a:rPr lang="sv-SE" smtClean="0"/>
              <a:t>2026-01-26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91EA26-5C41-A9E6-B09C-6F52F733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45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typ" descr="Logotyp för Finansförbundet">
            <a:extLst>
              <a:ext uri="{FF2B5EF4-FFF2-40B4-BE49-F238E27FC236}">
                <a16:creationId xmlns:a16="http://schemas.microsoft.com/office/drawing/2014/main" id="{10CA65DB-A037-07F6-B09A-6FB2B7A03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0946" y="301625"/>
            <a:ext cx="1675244" cy="429665"/>
          </a:xfrm>
          <a:prstGeom prst="rect">
            <a:avLst/>
          </a:prstGeom>
        </p:spPr>
      </p:pic>
      <p:pic>
        <p:nvPicPr>
          <p:cNvPr id="5" name="Picture 1" descr="Abstrakt datorgenererad bild på kuber i grått">
            <a:extLst>
              <a:ext uri="{FF2B5EF4-FFF2-40B4-BE49-F238E27FC236}">
                <a16:creationId xmlns:a16="http://schemas.microsoft.com/office/drawing/2014/main" id="{6DA7CF66-585E-04D6-DB1C-E0FF121F47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3"/>
            <a:ext cx="11139213" cy="5805213"/>
          </a:xfrm>
          <a:prstGeom prst="rect">
            <a:avLst/>
          </a:prstGeom>
        </p:spPr>
      </p:pic>
      <p:sp>
        <p:nvSpPr>
          <p:cNvPr id="2" name="Platshållare för datum 4">
            <a:extLst>
              <a:ext uri="{FF2B5EF4-FFF2-40B4-BE49-F238E27FC236}">
                <a16:creationId xmlns:a16="http://schemas.microsoft.com/office/drawing/2014/main" id="{C9932D5F-F904-E50D-6EBA-5B5267BA22F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0945" y="60896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5578F9-F868-45A6-BF57-7541636B0A52}" type="datetime1">
              <a:rPr lang="sv-SE" smtClean="0"/>
              <a:t>2026-01-26</a:t>
            </a:fld>
            <a:endParaRPr lang="en-SE"/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CBC7D185-BE69-20A3-89DA-CA4FE29AA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49999" y="1373886"/>
            <a:ext cx="8741625" cy="813140"/>
          </a:xfrm>
        </p:spPr>
        <p:txBody>
          <a:bodyPr/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Presentationens namn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11CB1101-AD8F-8A71-0A2A-8A83E2CC92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450000" y="2829327"/>
            <a:ext cx="8741624" cy="2655485"/>
          </a:xfrm>
        </p:spPr>
        <p:txBody>
          <a:bodyPr/>
          <a:lstStyle>
            <a:lvl1pPr marL="284400" indent="-284400"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601200" indent="-266400">
              <a:defRPr sz="2200">
                <a:solidFill>
                  <a:schemeClr val="bg1"/>
                </a:solidFill>
              </a:defRPr>
            </a:lvl2pPr>
            <a:lvl3pPr marL="900000" indent="-248400">
              <a:defRPr sz="2000">
                <a:solidFill>
                  <a:schemeClr val="bg1"/>
                </a:solidFill>
              </a:defRPr>
            </a:lvl3pPr>
            <a:lvl4pPr marL="1166400" indent="-230400">
              <a:defRPr sz="1800">
                <a:solidFill>
                  <a:schemeClr val="bg1"/>
                </a:solidFill>
              </a:defRPr>
            </a:lvl4pPr>
            <a:lvl5pPr marL="1404000" indent="-2124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Mer information (Punktlista kan avaktiveras för bara text. Förinställd pil återfås via Start (grupp Bilder) – Återställ)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770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korativ bild">
            <a:extLst>
              <a:ext uri="{FF2B5EF4-FFF2-40B4-BE49-F238E27FC236}">
                <a16:creationId xmlns:a16="http://schemas.microsoft.com/office/drawing/2014/main" id="{BF2A20CC-2D7F-970E-C4CA-E2A2CF436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1" descr="Citat">
            <a:extLst>
              <a:ext uri="{FF2B5EF4-FFF2-40B4-BE49-F238E27FC236}">
                <a16:creationId xmlns:a16="http://schemas.microsoft.com/office/drawing/2014/main" id="{D1DD33C6-9A96-0A74-BB66-3900BCDE2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-497430"/>
            <a:ext cx="10514012" cy="425727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Ange rubrik</a:t>
            </a:r>
            <a:r>
              <a:rPr lang="sv-SE" strike="noStrike"/>
              <a:t> utanför presentationsytan</a:t>
            </a:r>
            <a:r>
              <a:rPr lang="sv-SE"/>
              <a:t> för läsning av skärmläsare (syns ej vid presentation)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9991E7F-854F-9A9A-8588-5BF0E1B1FA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450863" y="300429"/>
            <a:ext cx="5357800" cy="2511959"/>
          </a:xfrm>
          <a:noFill/>
        </p:spPr>
        <p:txBody>
          <a:bodyPr lIns="0" tIns="0" rIns="0" bIns="0" anchor="t"/>
          <a:lstStyle>
            <a:lvl1pPr marL="0" indent="0">
              <a:lnSpc>
                <a:spcPts val="3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”Skriv citat här”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809F734-EE2F-A7EA-8CAB-1FB7CE8492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450864" y="3429000"/>
            <a:ext cx="5508000" cy="1115961"/>
          </a:xfrm>
          <a:noFill/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Namn</a:t>
            </a:r>
            <a:br>
              <a:rPr lang="sv-SE"/>
            </a:br>
            <a:r>
              <a:rPr lang="sv-SE"/>
              <a:t>Titel</a:t>
            </a:r>
          </a:p>
        </p:txBody>
      </p:sp>
      <p:pic>
        <p:nvPicPr>
          <p:cNvPr id="2" name="Logotyp 4" descr="Logotyp för Finansförbundet">
            <a:extLst>
              <a:ext uri="{FF2B5EF4-FFF2-40B4-BE49-F238E27FC236}">
                <a16:creationId xmlns:a16="http://schemas.microsoft.com/office/drawing/2014/main" id="{CC905495-2324-E3C9-0F99-AA8B14B19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3" y="6277535"/>
            <a:ext cx="986624" cy="253048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8A44BC-51C5-96F5-1D17-791B24868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49FF6D-439E-1DF2-4D5A-409083F231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416F73-B4A7-4F9C-A71E-65656908E7F9}" type="datetime1">
              <a:rPr lang="sv-SE" smtClean="0"/>
              <a:pPr/>
              <a:t>2026-01-26</a:t>
            </a:fld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3ED0CB1-24C2-F3AC-CDC4-FFC1912677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127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, innehåll, mörk bakgrund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3F39E7E3-1B75-9054-B824-A84548B2F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49999" y="532800"/>
            <a:ext cx="10506464" cy="511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40388EE-4528-E4EC-0777-FC2004F42D18}"/>
              </a:ext>
            </a:extLst>
          </p:cNvPr>
          <p:cNvSpPr>
            <a:spLocks noGrp="1"/>
          </p:cNvSpPr>
          <p:nvPr>
            <p:ph type="subTitle" idx="21" hasCustomPrompt="1"/>
          </p:nvPr>
        </p:nvSpPr>
        <p:spPr bwMode="white">
          <a:xfrm>
            <a:off x="449539" y="1042720"/>
            <a:ext cx="10506924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FBAD10CF-266E-40D7-3D33-60937BA4031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 bwMode="white">
          <a:xfrm>
            <a:off x="449538" y="1773238"/>
            <a:ext cx="8701090" cy="4015421"/>
          </a:xfrm>
        </p:spPr>
        <p:txBody>
          <a:bodyPr/>
          <a:lstStyle>
            <a:lvl1pPr marL="284400" indent="-284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1pPr>
            <a:lvl2pPr marL="601200" indent="-266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900000" indent="-248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1166400" indent="-2304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1404000" indent="-211138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Logotyp 4" descr="Logotyp för Finansförbundet">
            <a:extLst>
              <a:ext uri="{FF2B5EF4-FFF2-40B4-BE49-F238E27FC236}">
                <a16:creationId xmlns:a16="http://schemas.microsoft.com/office/drawing/2014/main" id="{38E0F8F7-F070-4E23-2A75-1696DF65E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white">
          <a:xfrm>
            <a:off x="442914" y="6277535"/>
            <a:ext cx="986622" cy="253047"/>
          </a:xfrm>
          <a:prstGeom prst="rect">
            <a:avLst/>
          </a:prstGeom>
        </p:spPr>
      </p:pic>
      <p:sp>
        <p:nvSpPr>
          <p:cNvPr id="12" name="Platshållare för sidfot 10">
            <a:extLst>
              <a:ext uri="{FF2B5EF4-FFF2-40B4-BE49-F238E27FC236}">
                <a16:creationId xmlns:a16="http://schemas.microsoft.com/office/drawing/2014/main" id="{3F2BCA7F-7FBA-0A66-C989-24440AE94C8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Platshållare för datum 11">
            <a:extLst>
              <a:ext uri="{FF2B5EF4-FFF2-40B4-BE49-F238E27FC236}">
                <a16:creationId xmlns:a16="http://schemas.microsoft.com/office/drawing/2014/main" id="{6E3BFD0C-3A3E-9E8A-1D74-EC60B54A1898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EAB3F8-92A7-4D10-9AAA-16DCD0E34C0B}" type="datetime1">
              <a:rPr lang="sv-SE" smtClean="0"/>
              <a:pPr/>
              <a:t>2026-01-26</a:t>
            </a:fld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5C5158DB-1A1B-4BF2-ABD2-9C6662E389E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687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mörk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A3C7E-62EB-5FC1-2FF5-83CC6A830D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450000" y="532800"/>
            <a:ext cx="1051401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pic>
        <p:nvPicPr>
          <p:cNvPr id="5" name="Logotyp 2" descr="Logotyp för Finansförbundet">
            <a:extLst>
              <a:ext uri="{FF2B5EF4-FFF2-40B4-BE49-F238E27FC236}">
                <a16:creationId xmlns:a16="http://schemas.microsoft.com/office/drawing/2014/main" id="{92F4287A-BE60-AB81-C21E-DE600DAE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white">
          <a:xfrm>
            <a:off x="442914" y="6277535"/>
            <a:ext cx="986622" cy="253047"/>
          </a:xfrm>
          <a:prstGeom prst="rect">
            <a:avLst/>
          </a:prstGeom>
        </p:spPr>
      </p:pic>
      <p:sp>
        <p:nvSpPr>
          <p:cNvPr id="6" name="Platshållare för sidfot 10">
            <a:extLst>
              <a:ext uri="{FF2B5EF4-FFF2-40B4-BE49-F238E27FC236}">
                <a16:creationId xmlns:a16="http://schemas.microsoft.com/office/drawing/2014/main" id="{4CC67970-6872-62CE-049C-9C689D1FAA4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 bwMode="white">
          <a:xfrm>
            <a:off x="1692653" y="625142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datum 11">
            <a:extLst>
              <a:ext uri="{FF2B5EF4-FFF2-40B4-BE49-F238E27FC236}">
                <a16:creationId xmlns:a16="http://schemas.microsoft.com/office/drawing/2014/main" id="{4DCCBF73-625B-1954-8614-2673F4D1B0A7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>
          <a:xfrm>
            <a:off x="9593704" y="6251420"/>
            <a:ext cx="1678899" cy="365125"/>
          </a:xfrm>
        </p:spPr>
        <p:txBody>
          <a:bodyPr/>
          <a:lstStyle/>
          <a:p>
            <a:fld id="{427C00BD-48F3-4B37-BEB8-7723C7369D66}" type="datetime1">
              <a:rPr lang="sv-SE" smtClean="0"/>
              <a:t>2026-01-26</a:t>
            </a:fld>
            <a:endParaRPr lang="sv-SE"/>
          </a:p>
        </p:txBody>
      </p:sp>
      <p:sp>
        <p:nvSpPr>
          <p:cNvPr id="8" name="Platshållare för bildnummer 12">
            <a:extLst>
              <a:ext uri="{FF2B5EF4-FFF2-40B4-BE49-F238E27FC236}">
                <a16:creationId xmlns:a16="http://schemas.microsoft.com/office/drawing/2014/main" id="{7FE7E372-143E-8C31-8FEA-E262110AB67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 bwMode="white">
          <a:xfrm>
            <a:off x="11384381" y="6145967"/>
            <a:ext cx="551969" cy="524655"/>
          </a:xfrm>
        </p:spPr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280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6" pos="5518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_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 descr="Endast logotyp 1">
            <a:extLst>
              <a:ext uri="{FF2B5EF4-FFF2-40B4-BE49-F238E27FC236}">
                <a16:creationId xmlns:a16="http://schemas.microsoft.com/office/drawing/2014/main" id="{8DF2784C-BD40-6A5C-7E36-EFDC0F91D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47301"/>
            <a:ext cx="12192000" cy="3268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Ange rubrik, exempelvis ”Endast logotyp” för läsning av skärmläsare (syns inte vid presentation)</a:t>
            </a:r>
          </a:p>
        </p:txBody>
      </p:sp>
      <p:pic>
        <p:nvPicPr>
          <p:cNvPr id="2" name="Bild 2" descr="Logotyp för Finansförbundet">
            <a:extLst>
              <a:ext uri="{FF2B5EF4-FFF2-40B4-BE49-F238E27FC236}">
                <a16:creationId xmlns:a16="http://schemas.microsoft.com/office/drawing/2014/main" id="{CC905495-2324-E3C9-0F99-AA8B14B19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0943" y="2966041"/>
            <a:ext cx="3610114" cy="9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51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6" pos="5518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_2"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 descr="Endast logotyp 2">
            <a:extLst>
              <a:ext uri="{FF2B5EF4-FFF2-40B4-BE49-F238E27FC236}">
                <a16:creationId xmlns:a16="http://schemas.microsoft.com/office/drawing/2014/main" id="{A5E98A56-F2BE-44ED-3216-091E440AA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47301"/>
            <a:ext cx="12192000" cy="3268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Ange rubrik, exempelvis ”Endast logotyp” för läsning av skärmläsare (syns inte vid presentation)</a:t>
            </a:r>
          </a:p>
        </p:txBody>
      </p:sp>
      <p:pic>
        <p:nvPicPr>
          <p:cNvPr id="4" name="Bild 2" descr="Logotyp för Finansförbundet">
            <a:extLst>
              <a:ext uri="{FF2B5EF4-FFF2-40B4-BE49-F238E27FC236}">
                <a16:creationId xmlns:a16="http://schemas.microsoft.com/office/drawing/2014/main" id="{C35A1F6B-DE9A-7155-3E74-CDB9393C6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0943" y="2966041"/>
            <a:ext cx="3610114" cy="9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6" pos="5518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_3">
    <p:bg bwMode="ltGray">
      <p:bgPr>
        <a:solidFill>
          <a:srgbClr val="D4E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 descr="Endast logotyp 3">
            <a:extLst>
              <a:ext uri="{FF2B5EF4-FFF2-40B4-BE49-F238E27FC236}">
                <a16:creationId xmlns:a16="http://schemas.microsoft.com/office/drawing/2014/main" id="{82E8C3D0-8DB9-2445-2920-13BFF5C7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47301"/>
            <a:ext cx="12192000" cy="3268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Ange rubrik, exempelvis ”Endast logotyp” för läsning av skärmläsare (syns inte vid presentation)</a:t>
            </a:r>
          </a:p>
        </p:txBody>
      </p:sp>
      <p:pic>
        <p:nvPicPr>
          <p:cNvPr id="5" name="Bild 2" descr="Logotyp för Finansförbundet">
            <a:extLst>
              <a:ext uri="{FF2B5EF4-FFF2-40B4-BE49-F238E27FC236}">
                <a16:creationId xmlns:a16="http://schemas.microsoft.com/office/drawing/2014/main" id="{D576397D-E390-1F58-2BC3-2696D3F7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Gray">
          <a:xfrm>
            <a:off x="4290947" y="2966041"/>
            <a:ext cx="3610106" cy="92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7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6" pos="5518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1_Punktlist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8ED4B-D3B1-9985-04ED-287EA254E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448100" y="298800"/>
            <a:ext cx="8344800" cy="576000"/>
          </a:xfrm>
        </p:spPr>
        <p:txBody>
          <a:bodyPr tIns="36000"/>
          <a:lstStyle>
            <a:lvl1pPr>
              <a:lnSpc>
                <a:spcPct val="9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Skriv kapitelnummer, t.ex. ”Kapitel 01”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7BD36C-CB02-5FC6-A320-665BCE9C33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098" y="889200"/>
            <a:ext cx="8344800" cy="4680000"/>
          </a:xfrm>
        </p:spPr>
        <p:txBody>
          <a:bodyPr tIns="36000"/>
          <a:lstStyle>
            <a:lvl1pPr marL="540000" indent="-540000">
              <a:spcBef>
                <a:spcPts val="600"/>
              </a:spcBef>
              <a:defRPr sz="3600" spc="-70" baseline="0">
                <a:solidFill>
                  <a:schemeClr val="accent2"/>
                </a:solidFill>
              </a:defRPr>
            </a:lvl1pPr>
            <a:lvl2pPr marL="1076400" indent="-432000">
              <a:defRPr sz="3000">
                <a:solidFill>
                  <a:schemeClr val="accent2"/>
                </a:solidFill>
              </a:defRPr>
            </a:lvl2pPr>
            <a:lvl3pPr marL="1522800" indent="-352800">
              <a:defRPr sz="2600">
                <a:solidFill>
                  <a:schemeClr val="accent2"/>
                </a:solidFill>
              </a:defRPr>
            </a:lvl3pPr>
            <a:lvl4pPr marL="1886400" indent="-306000">
              <a:defRPr sz="2200">
                <a:solidFill>
                  <a:schemeClr val="accent2"/>
                </a:solidFill>
              </a:defRPr>
            </a:lvl4pPr>
            <a:lvl5pPr marL="2210400" indent="-259200"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Logotyp 3" descr="Logotyp för Finansförbundet">
            <a:extLst>
              <a:ext uri="{FF2B5EF4-FFF2-40B4-BE49-F238E27FC236}">
                <a16:creationId xmlns:a16="http://schemas.microsoft.com/office/drawing/2014/main" id="{BC9CE1F4-19C8-CF4D-80DC-BB3915C71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442913" y="6271634"/>
            <a:ext cx="986400" cy="2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7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1_Egen bil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8ED4B-D3B1-9985-04ED-287EA254E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448100" y="298800"/>
            <a:ext cx="5392800" cy="576000"/>
          </a:xfrm>
        </p:spPr>
        <p:txBody>
          <a:bodyPr tIns="36000"/>
          <a:lstStyle>
            <a:lvl1pPr>
              <a:lnSpc>
                <a:spcPct val="9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Skriv t.ex. ”Kapitel 01”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7BD36C-CB02-5FC6-A320-665BCE9C33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098" y="889200"/>
            <a:ext cx="5392800" cy="4680000"/>
          </a:xfrm>
        </p:spPr>
        <p:txBody>
          <a:bodyPr tIns="36000"/>
          <a:lstStyle>
            <a:lvl1pPr marL="540000" indent="-540000">
              <a:spcBef>
                <a:spcPts val="600"/>
              </a:spcBef>
              <a:defRPr sz="3600" spc="-70" baseline="0">
                <a:solidFill>
                  <a:schemeClr val="accent2"/>
                </a:solidFill>
              </a:defRPr>
            </a:lvl1pPr>
            <a:lvl2pPr marL="1076400" indent="-432000">
              <a:defRPr sz="3000">
                <a:solidFill>
                  <a:schemeClr val="accent2"/>
                </a:solidFill>
              </a:defRPr>
            </a:lvl2pPr>
            <a:lvl3pPr marL="1522800" indent="-352800">
              <a:defRPr sz="2600">
                <a:solidFill>
                  <a:schemeClr val="accent2"/>
                </a:solidFill>
              </a:defRPr>
            </a:lvl3pPr>
            <a:lvl4pPr marL="1886400" indent="-306000">
              <a:defRPr sz="2200">
                <a:solidFill>
                  <a:schemeClr val="accent2"/>
                </a:solidFill>
              </a:defRPr>
            </a:lvl4pPr>
            <a:lvl5pPr marL="2210400" indent="-259200"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63F09B5-4C21-4661-B8D9-D0F73BE6ED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7200" y="0"/>
            <a:ext cx="6094800" cy="6858000"/>
          </a:xfrm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sv-SE"/>
              <a:t>Infoga bild via ikonen.</a:t>
            </a:r>
            <a:br>
              <a:rPr lang="sv-SE"/>
            </a:br>
            <a:r>
              <a:rPr lang="sv-SE"/>
              <a:t>För att anpassa placering/storlek:</a:t>
            </a:r>
            <a:br>
              <a:rPr lang="sv-SE"/>
            </a:br>
            <a:r>
              <a:rPr lang="sv-SE"/>
              <a:t>Markera bilden</a:t>
            </a:r>
            <a:br>
              <a:rPr lang="sv-SE"/>
            </a:br>
            <a:r>
              <a:rPr lang="sv-SE"/>
              <a:t>&gt; menyval Formformat</a:t>
            </a:r>
            <a:br>
              <a:rPr lang="sv-SE"/>
            </a:br>
            <a:r>
              <a:rPr lang="sv-SE"/>
              <a:t>&gt; Beskär… (och sedan anpassa enligt önskemål)</a:t>
            </a:r>
          </a:p>
        </p:txBody>
      </p:sp>
      <p:pic>
        <p:nvPicPr>
          <p:cNvPr id="7" name="Logotyp 3" descr="Logotyp för Finansförbundet">
            <a:extLst>
              <a:ext uri="{FF2B5EF4-FFF2-40B4-BE49-F238E27FC236}">
                <a16:creationId xmlns:a16="http://schemas.microsoft.com/office/drawing/2014/main" id="{BC9CE1F4-19C8-CF4D-80DC-BB3915C71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442913" y="6271634"/>
            <a:ext cx="986400" cy="2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0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2_Punktlista">
    <p:bg bwMode="inv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8ED4B-D3B1-9985-04ED-287EA254E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448100" y="298800"/>
            <a:ext cx="8344800" cy="576000"/>
          </a:xfrm>
        </p:spPr>
        <p:txBody>
          <a:bodyPr tIns="36000"/>
          <a:lstStyle>
            <a:lvl1pPr>
              <a:lnSpc>
                <a:spcPct val="9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Skriv kapitelnummer, t.ex. ”Kapitel 01”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7BD36C-CB02-5FC6-A320-665BCE9C33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098" y="889200"/>
            <a:ext cx="8344800" cy="4680000"/>
          </a:xfrm>
        </p:spPr>
        <p:txBody>
          <a:bodyPr tIns="36000"/>
          <a:lstStyle>
            <a:lvl1pPr marL="540000" indent="-540000">
              <a:spcBef>
                <a:spcPts val="600"/>
              </a:spcBef>
              <a:defRPr sz="3600" spc="-70" baseline="0">
                <a:solidFill>
                  <a:schemeClr val="tx1"/>
                </a:solidFill>
              </a:defRPr>
            </a:lvl1pPr>
            <a:lvl2pPr marL="1076400" indent="-432000">
              <a:defRPr sz="3000">
                <a:solidFill>
                  <a:schemeClr val="tx1"/>
                </a:solidFill>
              </a:defRPr>
            </a:lvl2pPr>
            <a:lvl3pPr marL="1522800" indent="-352800">
              <a:defRPr sz="2600">
                <a:solidFill>
                  <a:schemeClr val="tx1"/>
                </a:solidFill>
              </a:defRPr>
            </a:lvl3pPr>
            <a:lvl4pPr marL="1886400" indent="-306000">
              <a:defRPr sz="2200">
                <a:solidFill>
                  <a:schemeClr val="tx1"/>
                </a:solidFill>
              </a:defRPr>
            </a:lvl4pPr>
            <a:lvl5pPr marL="2210400" indent="-259200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Logotyp 3" descr="Logotyp för Finansförbundet">
            <a:extLst>
              <a:ext uri="{FF2B5EF4-FFF2-40B4-BE49-F238E27FC236}">
                <a16:creationId xmlns:a16="http://schemas.microsoft.com/office/drawing/2014/main" id="{BC9CE1F4-19C8-CF4D-80DC-BB3915C71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442913" y="6271634"/>
            <a:ext cx="986400" cy="2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3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2_Egen bild">
    <p:bg bwMode="inv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C8ED4B-D3B1-9985-04ED-287EA254E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448100" y="298800"/>
            <a:ext cx="5392800" cy="576000"/>
          </a:xfrm>
        </p:spPr>
        <p:txBody>
          <a:bodyPr tIns="36000"/>
          <a:lstStyle>
            <a:lvl1pPr>
              <a:lnSpc>
                <a:spcPct val="9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Skriv t.ex. ”Kapitel 01”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7BD36C-CB02-5FC6-A320-665BCE9C33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098" y="889200"/>
            <a:ext cx="5392800" cy="4680000"/>
          </a:xfrm>
        </p:spPr>
        <p:txBody>
          <a:bodyPr tIns="36000"/>
          <a:lstStyle>
            <a:lvl1pPr marL="540000" indent="-540000">
              <a:spcBef>
                <a:spcPts val="600"/>
              </a:spcBef>
              <a:defRPr sz="3600" spc="-70" baseline="0">
                <a:solidFill>
                  <a:schemeClr val="tx1"/>
                </a:solidFill>
              </a:defRPr>
            </a:lvl1pPr>
            <a:lvl2pPr marL="1076400" indent="-432000">
              <a:defRPr sz="3000">
                <a:solidFill>
                  <a:schemeClr val="tx1"/>
                </a:solidFill>
              </a:defRPr>
            </a:lvl2pPr>
            <a:lvl3pPr marL="1522800" indent="-352800">
              <a:defRPr sz="2600">
                <a:solidFill>
                  <a:schemeClr val="tx1"/>
                </a:solidFill>
              </a:defRPr>
            </a:lvl3pPr>
            <a:lvl4pPr marL="1886400" indent="-306000">
              <a:defRPr sz="2200">
                <a:solidFill>
                  <a:schemeClr val="tx1"/>
                </a:solidFill>
              </a:defRPr>
            </a:lvl4pPr>
            <a:lvl5pPr marL="2210400" indent="-259200"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63F09B5-4C21-4661-B8D9-D0F73BE6ED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7200" y="0"/>
            <a:ext cx="6094800" cy="6858000"/>
          </a:xfrm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sv-SE"/>
              <a:t>Infoga bild via ikonen.</a:t>
            </a:r>
            <a:br>
              <a:rPr lang="sv-SE"/>
            </a:br>
            <a:r>
              <a:rPr lang="sv-SE"/>
              <a:t>För att anpassa placering/storlek:</a:t>
            </a:r>
            <a:br>
              <a:rPr lang="sv-SE"/>
            </a:br>
            <a:r>
              <a:rPr lang="sv-SE"/>
              <a:t>Markera bilden</a:t>
            </a:r>
            <a:br>
              <a:rPr lang="sv-SE"/>
            </a:br>
            <a:r>
              <a:rPr lang="sv-SE"/>
              <a:t>&gt; menyval Formformat</a:t>
            </a:r>
            <a:br>
              <a:rPr lang="sv-SE"/>
            </a:br>
            <a:r>
              <a:rPr lang="sv-SE"/>
              <a:t>&gt; Beskär… (och sedan anpassa enligt önskemål)</a:t>
            </a:r>
          </a:p>
        </p:txBody>
      </p:sp>
      <p:pic>
        <p:nvPicPr>
          <p:cNvPr id="7" name="Logotyp 3" descr="Logotyp för Finansförbundet">
            <a:extLst>
              <a:ext uri="{FF2B5EF4-FFF2-40B4-BE49-F238E27FC236}">
                <a16:creationId xmlns:a16="http://schemas.microsoft.com/office/drawing/2014/main" id="{BC9CE1F4-19C8-CF4D-80DC-BB3915C71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ltGray">
          <a:xfrm>
            <a:off x="442913" y="6271634"/>
            <a:ext cx="986400" cy="2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4" pos="3681">
          <p15:clr>
            <a:srgbClr val="FBAE40"/>
          </p15:clr>
        </p15:guide>
        <p15:guide id="5" pos="3976">
          <p15:clr>
            <a:srgbClr val="FBAE40"/>
          </p15:clr>
        </p15:guide>
        <p15:guide id="7" pos="5836">
          <p15:clr>
            <a:srgbClr val="FBAE40"/>
          </p15:clr>
        </p15:guide>
        <p15:guide id="10" pos="7401">
          <p15:clr>
            <a:srgbClr val="FBAE40"/>
          </p15:clr>
        </p15:guide>
        <p15:guide id="11" pos="1844">
          <p15:clr>
            <a:srgbClr val="FBAE40"/>
          </p15:clr>
        </p15:guide>
        <p15:guide id="12" pos="2139">
          <p15:clr>
            <a:srgbClr val="FBAE40"/>
          </p15:clr>
        </p15:guide>
        <p15:guide id="13" orient="horz" pos="1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mslag_Egen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typ" descr="Logotyp för Finansförbundet">
            <a:extLst>
              <a:ext uri="{FF2B5EF4-FFF2-40B4-BE49-F238E27FC236}">
                <a16:creationId xmlns:a16="http://schemas.microsoft.com/office/drawing/2014/main" id="{4EDEFCAE-4949-C8F9-83FA-1E425D8C6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0946" y="301625"/>
            <a:ext cx="1675244" cy="429665"/>
          </a:xfrm>
          <a:prstGeom prst="rect">
            <a:avLst/>
          </a:prstGeom>
        </p:spPr>
      </p:pic>
      <p:sp>
        <p:nvSpPr>
          <p:cNvPr id="3" name="Platshållare för bild 1" descr="Användarens egen bil">
            <a:extLst>
              <a:ext uri="{FF2B5EF4-FFF2-40B4-BE49-F238E27FC236}">
                <a16:creationId xmlns:a16="http://schemas.microsoft.com/office/drawing/2014/main" id="{E78E2031-0FFD-0553-7DCF-3C55A8B86D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1052513"/>
            <a:ext cx="11139488" cy="5805487"/>
          </a:xfrm>
          <a:prstGeom prst="rect">
            <a:avLst/>
          </a:prstGeom>
          <a:noFill/>
        </p:spPr>
        <p:txBody>
          <a:bodyPr lIns="72000" tIns="3600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spc="-20" baseline="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och lägg in en egen bild. Justera textens färg om den inte syns över bakgrunden.</a:t>
            </a:r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9A9D705B-33E9-91B7-3B37-5343CD3F3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Gray">
          <a:xfrm>
            <a:off x="449999" y="1373886"/>
            <a:ext cx="8741625" cy="813140"/>
          </a:xfrm>
        </p:spPr>
        <p:txBody>
          <a:bodyPr tIns="0"/>
          <a:lstStyle>
            <a:lvl1pPr>
              <a:defRPr sz="4400" b="0" spc="-8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Presentationens namn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3FD9275-75E0-D94E-9B2D-F31E3FD3E1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000" y="2829328"/>
            <a:ext cx="8741624" cy="892068"/>
          </a:xfrm>
        </p:spPr>
        <p:txBody>
          <a:bodyPr/>
          <a:lstStyle>
            <a:lvl1pPr marL="284400" indent="-2844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1pPr>
            <a:lvl2pPr marL="601200" indent="-2664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900000" indent="-2484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1166400" indent="-2304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1404000" indent="-211138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Mer information (Punktlista kan avaktiveras för bara text. Förinställd pil återfås via Start (grupp Bilder) – Återställ)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5">
            <a:extLst>
              <a:ext uri="{FF2B5EF4-FFF2-40B4-BE49-F238E27FC236}">
                <a16:creationId xmlns:a16="http://schemas.microsoft.com/office/drawing/2014/main" id="{75CF5F40-4186-3CC4-8986-152A82F7AAA2}"/>
              </a:ext>
            </a:extLst>
          </p:cNvPr>
          <p:cNvSpPr>
            <a:spLocks noGrp="1"/>
          </p:cNvSpPr>
          <p:nvPr>
            <p:ph type="dt" sz="half" idx="13"/>
          </p:nvPr>
        </p:nvSpPr>
        <p:spPr bwMode="blackGray">
          <a:xfrm>
            <a:off x="450945" y="6089650"/>
            <a:ext cx="2743200" cy="365125"/>
          </a:xfrm>
        </p:spPr>
        <p:txBody>
          <a:bodyPr anchor="b" anchorCtr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AB37A3AF-EA2A-4FE6-8E32-F91D5410C12B}" type="datetime1">
              <a:rPr lang="sv-SE" smtClean="0"/>
              <a:pPr/>
              <a:t>2026-01-26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8374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>
          <p15:clr>
            <a:srgbClr val="FBAE40"/>
          </p15:clr>
        </p15:guide>
        <p15:guide id="2" orient="horz" pos="663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2EEC7D49-5D03-7562-497C-60B93BC07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532800"/>
            <a:ext cx="8706700" cy="511200"/>
          </a:xfrm>
        </p:spPr>
        <p:txBody>
          <a:bodyPr/>
          <a:lstStyle/>
          <a:p>
            <a:r>
              <a:rPr lang="sv-SE"/>
              <a:t>Skriv ”Agenda” eller annan 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8611F5C9-9448-F81F-E719-50CAD9E196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538" y="1042720"/>
            <a:ext cx="8707305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2A412532-1C31-A296-8983-65CBF38F98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1773662"/>
            <a:ext cx="2222649" cy="419057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Tider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5961B17E-6ADE-66EE-A7EF-6E5C0C0C3B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43290" y="1773238"/>
            <a:ext cx="6426110" cy="419057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Agenda</a:t>
            </a:r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EA2DDEF2-82D5-A064-B8F8-99F79027EDE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48710" y="0"/>
            <a:ext cx="2743200" cy="6858000"/>
          </a:xfrm>
        </p:spPr>
        <p:txBody>
          <a:bodyPr lIns="72000" tIns="72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-20" baseline="0">
                <a:solidFill>
                  <a:schemeClr val="accent6"/>
                </a:solidFill>
              </a:defRPr>
            </a:lvl1pPr>
          </a:lstStyle>
          <a:p>
            <a:r>
              <a:rPr lang="sv-SE"/>
              <a:t>Infoga bild via ikonen.</a:t>
            </a:r>
            <a:br>
              <a:rPr lang="sv-SE"/>
            </a:br>
            <a:r>
              <a:rPr lang="sv-SE"/>
              <a:t>För att anpassa placering/storlek:</a:t>
            </a:r>
            <a:br>
              <a:rPr lang="sv-SE"/>
            </a:br>
            <a:r>
              <a:rPr lang="sv-SE"/>
              <a:t>Markera bilden</a:t>
            </a:r>
            <a:br>
              <a:rPr lang="sv-SE"/>
            </a:br>
            <a:r>
              <a:rPr lang="sv-SE"/>
              <a:t>&gt; menyval Formformat</a:t>
            </a:r>
            <a:br>
              <a:rPr lang="sv-SE"/>
            </a:br>
            <a:r>
              <a:rPr lang="sv-SE"/>
              <a:t>&gt; Beskär… (och sedan anpassa enligt önskemål)</a:t>
            </a:r>
          </a:p>
          <a:p>
            <a:endParaRPr lang="sv-SE"/>
          </a:p>
        </p:txBody>
      </p:sp>
      <p:sp>
        <p:nvSpPr>
          <p:cNvPr id="14" name="Platshållare för sidfot 10">
            <a:extLst>
              <a:ext uri="{FF2B5EF4-FFF2-40B4-BE49-F238E27FC236}">
                <a16:creationId xmlns:a16="http://schemas.microsoft.com/office/drawing/2014/main" id="{2C39BFE4-77D6-1856-20D0-7235D802BDC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692653" y="625142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datum 11">
            <a:extLst>
              <a:ext uri="{FF2B5EF4-FFF2-40B4-BE49-F238E27FC236}">
                <a16:creationId xmlns:a16="http://schemas.microsoft.com/office/drawing/2014/main" id="{7E26FFD9-AC64-47C0-0406-05A4A8A27AB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593704" y="6251420"/>
            <a:ext cx="16788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04D03B-EE12-4218-A3D7-28F3153BE628}" type="datetime1">
              <a:rPr lang="sv-SE" smtClean="0"/>
              <a:t>2026-01-26</a:t>
            </a:fld>
            <a:endParaRPr lang="sv-SE"/>
          </a:p>
        </p:txBody>
      </p:sp>
      <p:sp>
        <p:nvSpPr>
          <p:cNvPr id="15" name="Platshållare för bildnummer 12">
            <a:extLst>
              <a:ext uri="{FF2B5EF4-FFF2-40B4-BE49-F238E27FC236}">
                <a16:creationId xmlns:a16="http://schemas.microsoft.com/office/drawing/2014/main" id="{937E358B-F32B-E89C-B5E4-8DDEEE8B622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384381" y="6145967"/>
            <a:ext cx="551969" cy="524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012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10" pos="7401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A0D7E64B-F2AF-5A18-C634-CB814C30E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00" y="532800"/>
            <a:ext cx="8706700" cy="5112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Sidrubrik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E1465115-11A4-BEBE-EC9A-BBBF609BE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538" y="1042720"/>
            <a:ext cx="8707305" cy="566687"/>
          </a:xfrm>
        </p:spPr>
        <p:txBody>
          <a:bodyPr tIns="36000" rIns="0" bIns="0"/>
          <a:lstStyle>
            <a:lvl1pPr marL="0" indent="0" algn="l">
              <a:lnSpc>
                <a:spcPct val="98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80EC00C2-40C9-9AC3-E961-9955E8019D0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9538" y="1773238"/>
            <a:ext cx="8708400" cy="4015423"/>
          </a:xfrm>
        </p:spPr>
        <p:txBody>
          <a:bodyPr/>
          <a:lstStyle/>
          <a:p>
            <a:pPr lvl="0"/>
            <a:r>
              <a:rPr lang="sv-SE"/>
              <a:t>Punktlista kan avaktiveras för bara text. Förinställd pil återfås via Start (grupp Bilder) – Återställ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A502C89E-422D-3FA8-F01A-3BC9D98FB5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datum 7">
            <a:extLst>
              <a:ext uri="{FF2B5EF4-FFF2-40B4-BE49-F238E27FC236}">
                <a16:creationId xmlns:a16="http://schemas.microsoft.com/office/drawing/2014/main" id="{D14121F4-7759-15D2-9C32-34A7D0063CE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28C0178-A7A9-4EC5-BE1C-4AE789344313}" type="datetime1">
              <a:rPr lang="sv-SE" smtClean="0"/>
              <a:t>2026-01-26</a:t>
            </a:fld>
            <a:endParaRPr lang="sv-SE"/>
          </a:p>
        </p:txBody>
      </p:sp>
      <p:sp>
        <p:nvSpPr>
          <p:cNvPr id="8" name="Platshållare för bildnummer 8">
            <a:extLst>
              <a:ext uri="{FF2B5EF4-FFF2-40B4-BE49-F238E27FC236}">
                <a16:creationId xmlns:a16="http://schemas.microsoft.com/office/drawing/2014/main" id="{65D82D6F-A601-51CD-50A2-1DD78951B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335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14" orient="horz" pos="41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10.sv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0DF3C329-F48F-4355-B2C2-DA4EE5F0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" y="333859"/>
            <a:ext cx="8741625" cy="5868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Sidrubrik</a:t>
            </a:r>
            <a:endParaRPr lang="en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98569FB-57CF-522C-6F1B-55C8687F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99" y="889177"/>
            <a:ext cx="8741625" cy="4544094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2D4F6D56-4D67-2A6A-C614-BA18AABE35C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450945" y="60896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spc="-2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53286AD-6796-4A04-B729-FE5150C9F331}" type="datetime1">
              <a:rPr lang="sv-SE" smtClean="0"/>
              <a:pPr/>
              <a:t>2026-01-26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225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806" r:id="rId3"/>
    <p:sldLayoutId id="2147483807" r:id="rId4"/>
    <p:sldLayoutId id="2147483808" r:id="rId5"/>
    <p:sldLayoutId id="214748380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3316288" algn="l"/>
        </a:tabLst>
        <a:defRPr sz="3600" b="0" kern="1200" spc="-80" baseline="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40000" indent="-540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3600" kern="1200" spc="-50" baseline="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1pPr>
      <a:lvl2pPr marL="1076400" indent="-432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3000" kern="1200" spc="-50">
          <a:solidFill>
            <a:schemeClr val="accent2"/>
          </a:solidFill>
          <a:latin typeface="+mn-lt"/>
          <a:ea typeface="+mn-ea"/>
          <a:cs typeface="+mn-cs"/>
        </a:defRPr>
      </a:lvl2pPr>
      <a:lvl3pPr marL="1522800" indent="-3528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2600" kern="1200" spc="-50">
          <a:solidFill>
            <a:schemeClr val="accent2"/>
          </a:solidFill>
          <a:latin typeface="+mn-lt"/>
          <a:ea typeface="+mn-ea"/>
          <a:cs typeface="+mn-cs"/>
        </a:defRPr>
      </a:lvl3pPr>
      <a:lvl4pPr marL="1886400" indent="-306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2200" kern="1200" spc="-50">
          <a:solidFill>
            <a:schemeClr val="accent2"/>
          </a:solidFill>
          <a:latin typeface="+mn-lt"/>
          <a:ea typeface="+mn-ea"/>
          <a:cs typeface="+mn-cs"/>
        </a:defRPr>
      </a:lvl4pPr>
      <a:lvl5pPr marL="2210400" indent="-2592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800" kern="1200" spc="-5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79">
          <p15:clr>
            <a:srgbClr val="F26B43"/>
          </p15:clr>
        </p15:guide>
        <p15:guide id="3" pos="3940">
          <p15:clr>
            <a:srgbClr val="F26B43"/>
          </p15:clr>
        </p15:guide>
        <p15:guide id="4" orient="horz" pos="187">
          <p15:clr>
            <a:srgbClr val="F26B43"/>
          </p15:clr>
        </p15:guide>
        <p15:guide id="5" pos="579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F3C329-F48F-4355-B2C2-DA4EE5F0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532800"/>
            <a:ext cx="10514012" cy="5112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sv-SE"/>
              <a:t>Sidrubrik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98E382-D3EA-41F5-153A-1E278410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206500"/>
            <a:ext cx="10514012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 noProof="0"/>
              <a:t>Nivå ett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pic>
        <p:nvPicPr>
          <p:cNvPr id="9" name="Logotyp 4" descr="Logotyp för Finansförbundet">
            <a:extLst>
              <a:ext uri="{FF2B5EF4-FFF2-40B4-BE49-F238E27FC236}">
                <a16:creationId xmlns:a16="http://schemas.microsoft.com/office/drawing/2014/main" id="{68D84B50-AB97-E9D3-5241-E44D1B54BA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442913" y="6271577"/>
            <a:ext cx="986622" cy="253048"/>
          </a:xfrm>
          <a:prstGeom prst="rect">
            <a:avLst/>
          </a:prstGeom>
        </p:spPr>
      </p:pic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D4D2B1A9-3F94-E666-A2C4-5C3BAAE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2653" y="6251420"/>
            <a:ext cx="4114800" cy="365125"/>
          </a:xfrm>
          <a:prstGeom prst="rect">
            <a:avLst/>
          </a:prstGeom>
        </p:spPr>
        <p:txBody>
          <a:bodyPr vert="horz" lIns="91440" tIns="0" rIns="0" bIns="64800" rtlCol="0" anchor="b" anchorCtr="0"/>
          <a:lstStyle>
            <a:lvl1pPr algn="l">
              <a:defRPr sz="1400" spc="-2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datum 6">
            <a:extLst>
              <a:ext uri="{FF2B5EF4-FFF2-40B4-BE49-F238E27FC236}">
                <a16:creationId xmlns:a16="http://schemas.microsoft.com/office/drawing/2014/main" id="{BB425EE9-FD4B-9A8E-A1A9-ECA9BFEB5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93704" y="6251420"/>
            <a:ext cx="1678899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 spc="-20" baseline="0">
                <a:solidFill>
                  <a:schemeClr val="tx1"/>
                </a:solidFill>
              </a:defRPr>
            </a:lvl1pPr>
          </a:lstStyle>
          <a:p>
            <a:fld id="{F0416F73-B4A7-4F9C-A71E-65656908E7F9}" type="datetime1">
              <a:rPr lang="sv-SE" smtClean="0"/>
              <a:t>2026-01-26</a:t>
            </a:fld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9A4C3E-9936-5080-306A-E6BB6829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381" y="6145967"/>
            <a:ext cx="551969" cy="52465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 spc="-20" baseline="0">
                <a:solidFill>
                  <a:schemeClr val="tx1"/>
                </a:solidFill>
              </a:defRPr>
            </a:lvl1pPr>
          </a:lstStyle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01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23" r:id="rId2"/>
    <p:sldLayoutId id="2147483705" r:id="rId3"/>
    <p:sldLayoutId id="2147483726" r:id="rId4"/>
    <p:sldLayoutId id="2147483725" r:id="rId5"/>
    <p:sldLayoutId id="2147483724" r:id="rId6"/>
    <p:sldLayoutId id="2147483702" r:id="rId7"/>
    <p:sldLayoutId id="2147483708" r:id="rId8"/>
    <p:sldLayoutId id="2147483707" r:id="rId9"/>
    <p:sldLayoutId id="2147483706" r:id="rId10"/>
    <p:sldLayoutId id="2147483710" r:id="rId11"/>
    <p:sldLayoutId id="2147483778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7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2400" kern="1200" spc="-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01200" indent="-2664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22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484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166400" indent="-2304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18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2111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</a:buBlip>
        <a:defRPr sz="16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79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pos="5768" userDrawn="1">
          <p15:clr>
            <a:srgbClr val="F26B43"/>
          </p15:clr>
        </p15:guide>
        <p15:guide id="7" pos="6902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F3C329-F48F-4355-B2C2-DA4EE5F0796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0000" y="532800"/>
            <a:ext cx="10514012" cy="511200"/>
          </a:xfrm>
          <a:prstGeom prst="rect">
            <a:avLst/>
          </a:prstGeom>
        </p:spPr>
        <p:txBody>
          <a:bodyPr vert="horz" lIns="0" tIns="36000" rIns="0" bIns="0" rtlCol="0" anchor="t">
            <a:noAutofit/>
          </a:bodyPr>
          <a:lstStyle/>
          <a:p>
            <a:r>
              <a:rPr lang="sv-SE"/>
              <a:t>Sidrubrik</a:t>
            </a:r>
            <a:endParaRPr lang="en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98E382-D3EA-41F5-153A-1E278410535F}"/>
              </a:ext>
            </a:extLst>
          </p:cNvPr>
          <p:cNvSpPr>
            <a:spLocks noGrp="1"/>
          </p:cNvSpPr>
          <p:nvPr>
            <p:ph type="body" idx="1"/>
          </p:nvPr>
        </p:nvSpPr>
        <p:spPr bwMode="white">
          <a:xfrm>
            <a:off x="442913" y="1206500"/>
            <a:ext cx="10514012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 noProof="0"/>
              <a:t>Nivå ett</a:t>
            </a:r>
          </a:p>
          <a:p>
            <a:pPr lvl="1"/>
            <a:r>
              <a:rPr lang="sv-SE" noProof="0"/>
              <a:t>Nivå 2</a:t>
            </a:r>
          </a:p>
          <a:p>
            <a:pPr lvl="2"/>
            <a:r>
              <a:rPr lang="sv-SE" noProof="0"/>
              <a:t>Nivå 3</a:t>
            </a:r>
          </a:p>
          <a:p>
            <a:pPr lvl="3"/>
            <a:r>
              <a:rPr lang="sv-SE" noProof="0"/>
              <a:t>Nivå 4</a:t>
            </a:r>
          </a:p>
          <a:p>
            <a:pPr lvl="4"/>
            <a:r>
              <a:rPr lang="sv-SE" noProof="0"/>
              <a:t>Nivå 5</a:t>
            </a:r>
          </a:p>
        </p:txBody>
      </p:sp>
      <p:pic>
        <p:nvPicPr>
          <p:cNvPr id="10" name="Logotyp 4" descr="Logotyp för Finansförbundet">
            <a:extLst>
              <a:ext uri="{FF2B5EF4-FFF2-40B4-BE49-F238E27FC236}">
                <a16:creationId xmlns:a16="http://schemas.microsoft.com/office/drawing/2014/main" id="{F010A2BA-1B00-DD48-E2FD-62C3110381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 bwMode="white">
          <a:xfrm>
            <a:off x="442914" y="6277535"/>
            <a:ext cx="986622" cy="253047"/>
          </a:xfrm>
          <a:prstGeom prst="rect">
            <a:avLst/>
          </a:prstGeom>
        </p:spPr>
      </p:pic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D4D2B1A9-3F94-E666-A2C4-5C3BAAEC5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1692653" y="6251420"/>
            <a:ext cx="4114800" cy="365125"/>
          </a:xfrm>
          <a:prstGeom prst="rect">
            <a:avLst/>
          </a:prstGeom>
        </p:spPr>
        <p:txBody>
          <a:bodyPr vert="horz" lIns="91440" tIns="0" rIns="0" bIns="64800" rtlCol="0" anchor="b" anchorCtr="0"/>
          <a:lstStyle>
            <a:lvl1pPr algn="l">
              <a:defRPr sz="1400" spc="-2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datum 6">
            <a:extLst>
              <a:ext uri="{FF2B5EF4-FFF2-40B4-BE49-F238E27FC236}">
                <a16:creationId xmlns:a16="http://schemas.microsoft.com/office/drawing/2014/main" id="{BB425EE9-FD4B-9A8E-A1A9-ECA9BFEB555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9593704" y="6251420"/>
            <a:ext cx="1678899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 spc="-20" baseline="0">
                <a:solidFill>
                  <a:schemeClr val="tx1"/>
                </a:solidFill>
              </a:defRPr>
            </a:lvl1pPr>
          </a:lstStyle>
          <a:p>
            <a:fld id="{F0416F73-B4A7-4F9C-A71E-65656908E7F9}" type="datetime1">
              <a:rPr lang="sv-SE" smtClean="0"/>
              <a:pPr/>
              <a:t>2026-01-26</a:t>
            </a:fld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629A4C3E-9936-5080-306A-E6BB68292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1384381" y="6145967"/>
            <a:ext cx="551969" cy="52465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400" spc="-20" baseline="0">
                <a:solidFill>
                  <a:schemeClr val="tx1"/>
                </a:solidFill>
              </a:defRPr>
            </a:lvl1pPr>
          </a:lstStyle>
          <a:p>
            <a:fld id="{ED456FA2-E6D1-4499-8E2B-910EC08F8AD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26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3" r:id="rId2"/>
    <p:sldLayoutId id="214748380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7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2400" kern="1200" spc="-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01200" indent="-2664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22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484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166400" indent="-2304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8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2111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</a:buBlip>
        <a:defRPr sz="16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79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3659" userDrawn="1">
          <p15:clr>
            <a:srgbClr val="F26B43"/>
          </p15:clr>
        </p15:guide>
        <p15:guide id="6" pos="5768" userDrawn="1">
          <p15:clr>
            <a:srgbClr val="F26B43"/>
          </p15:clr>
        </p15:guide>
        <p15:guide id="7" pos="6902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F3C329-F48F-4355-B2C2-DA4EE5F0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-339591"/>
            <a:ext cx="11736387" cy="3180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/>
              <a:t>Ange rubrik, exempelvis ”Endast logotyp” för läsning av skärmläsare (syns inte vid presentation)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5659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79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1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ka.olsson@finansforbund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kurser@finansforbundet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DEDEE5A-4347-D63C-686B-8B36E3DB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Tematräff - Lön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48B77C-83FA-51EE-CEA5-7DE8D8F22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Strategier för samtal kring BESTA och lön</a:t>
            </a:r>
          </a:p>
        </p:txBody>
      </p:sp>
      <p:sp>
        <p:nvSpPr>
          <p:cNvPr id="11" name="Platshållare för datum 10">
            <a:extLst>
              <a:ext uri="{FF2B5EF4-FFF2-40B4-BE49-F238E27FC236}">
                <a16:creationId xmlns:a16="http://schemas.microsoft.com/office/drawing/2014/main" id="{D58CB26C-146F-5628-9CC9-0F34E90C5F9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0945" y="6089650"/>
            <a:ext cx="2743200" cy="365125"/>
          </a:xfrm>
        </p:spPr>
        <p:txBody>
          <a:bodyPr/>
          <a:lstStyle/>
          <a:p>
            <a:r>
              <a:rPr lang="sv-SE"/>
              <a:t>	</a:t>
            </a:r>
          </a:p>
          <a:p>
            <a:r>
              <a:rPr lang="sv-SE"/>
              <a:t>Marika Olsson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8524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8019DF-2315-7F0E-C458-469E1E0E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BESTA v/s Lön</a:t>
            </a:r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CC7B05FF-3B4E-4D33-4A88-49CD927919C7}"/>
              </a:ext>
            </a:extLst>
          </p:cNvPr>
          <p:cNvSpPr/>
          <p:nvPr/>
        </p:nvSpPr>
        <p:spPr>
          <a:xfrm>
            <a:off x="4856672" y="2613804"/>
            <a:ext cx="3312543" cy="3088256"/>
          </a:xfrm>
          <a:prstGeom prst="flowChartConnecto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D9E1E4F5-12B0-94C3-2E71-BD10A42D3A75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6512944" y="2613804"/>
            <a:ext cx="0" cy="1742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5E082268-5E43-08E1-0CFF-96B3A43E22B5}"/>
              </a:ext>
            </a:extLst>
          </p:cNvPr>
          <p:cNvCxnSpPr>
            <a:stCxn id="6" idx="3"/>
          </p:cNvCxnSpPr>
          <p:nvPr/>
        </p:nvCxnSpPr>
        <p:spPr>
          <a:xfrm flipV="1">
            <a:off x="5341783" y="4270075"/>
            <a:ext cx="1171161" cy="979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31018817-6B86-0B1A-5C95-9068D9C2FB3F}"/>
              </a:ext>
            </a:extLst>
          </p:cNvPr>
          <p:cNvCxnSpPr>
            <a:stCxn id="6" idx="5"/>
          </p:cNvCxnSpPr>
          <p:nvPr/>
        </p:nvCxnSpPr>
        <p:spPr>
          <a:xfrm flipH="1" flipV="1">
            <a:off x="6512944" y="4270075"/>
            <a:ext cx="1171160" cy="979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5FEA186-9AD9-1152-CD3E-6C2E34369C3E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1C99953C-67C2-A84A-EF5C-1F804AF45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337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ruta 24">
            <a:extLst>
              <a:ext uri="{FF2B5EF4-FFF2-40B4-BE49-F238E27FC236}">
                <a16:creationId xmlns:a16="http://schemas.microsoft.com/office/drawing/2014/main" id="{EC85A965-5957-4D7A-B69B-14124E54A2DB}"/>
              </a:ext>
            </a:extLst>
          </p:cNvPr>
          <p:cNvSpPr txBox="1"/>
          <p:nvPr/>
        </p:nvSpPr>
        <p:spPr>
          <a:xfrm>
            <a:off x="1052423" y="1802921"/>
            <a:ext cx="2234241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Arbetsområde + Befattning + Komplexitet </a:t>
            </a:r>
          </a:p>
          <a:p>
            <a:r>
              <a:rPr lang="sv-SE" b="1" dirty="0"/>
              <a:t>BESTA</a:t>
            </a:r>
          </a:p>
          <a:p>
            <a:endParaRPr lang="sv-SE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45D001B-89C4-A475-CD20-8A5E97175481}"/>
              </a:ext>
            </a:extLst>
          </p:cNvPr>
          <p:cNvSpPr txBox="1"/>
          <p:nvPr/>
        </p:nvSpPr>
        <p:spPr>
          <a:xfrm>
            <a:off x="8867955" y="1966823"/>
            <a:ext cx="2271617" cy="923330"/>
          </a:xfrm>
          <a:prstGeom prst="rect">
            <a:avLst/>
          </a:prstGeom>
          <a:noFill/>
          <a:ln>
            <a:solidFill>
              <a:srgbClr val="002C3F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Individen</a:t>
            </a:r>
          </a:p>
          <a:p>
            <a:r>
              <a:rPr lang="sv-SE" dirty="0"/>
              <a:t>Arbetsresultat</a:t>
            </a:r>
          </a:p>
          <a:p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EC00F8C-5414-E9D7-9B74-3ABD278C18F7}"/>
              </a:ext>
            </a:extLst>
          </p:cNvPr>
          <p:cNvSpPr txBox="1"/>
          <p:nvPr/>
        </p:nvSpPr>
        <p:spPr>
          <a:xfrm>
            <a:off x="5163788" y="4598765"/>
            <a:ext cx="21413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2"/>
                </a:solidFill>
              </a:rPr>
              <a:t>Marknad</a:t>
            </a:r>
            <a:endParaRPr lang="sv-SE" b="1" dirty="0">
              <a:solidFill>
                <a:schemeClr val="bg2"/>
              </a:solidFill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4FC34430-F31A-E6CD-B3E2-CD43A57D8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43" y="3271310"/>
            <a:ext cx="1777564" cy="2429147"/>
          </a:xfrm>
          <a:prstGeom prst="rect">
            <a:avLst/>
          </a:prstGeom>
        </p:spPr>
      </p:pic>
      <p:pic>
        <p:nvPicPr>
          <p:cNvPr id="34" name="Bild 1" descr="Kvinna i svart Skirt">
            <a:extLst>
              <a:ext uri="{FF2B5EF4-FFF2-40B4-BE49-F238E27FC236}">
                <a16:creationId xmlns:a16="http://schemas.microsoft.com/office/drawing/2014/main" id="{4711B63B-03A9-A681-2A25-0CC5884B0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946256" y="2948803"/>
            <a:ext cx="1193315" cy="337419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2EDA64F-93AD-5B9C-42C8-3DED58046D0C}"/>
              </a:ext>
            </a:extLst>
          </p:cNvPr>
          <p:cNvSpPr txBox="1"/>
          <p:nvPr/>
        </p:nvSpPr>
        <p:spPr>
          <a:xfrm>
            <a:off x="3933173" y="2480153"/>
            <a:ext cx="150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2"/>
                </a:solidFill>
              </a:rPr>
              <a:t>Vad?</a:t>
            </a:r>
          </a:p>
        </p:txBody>
      </p:sp>
    </p:spTree>
    <p:extLst>
      <p:ext uri="{BB962C8B-B14F-4D97-AF65-F5344CB8AC3E}">
        <p14:creationId xmlns:p14="http://schemas.microsoft.com/office/powerpoint/2010/main" val="145260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C50466-D026-D09B-1791-9D74A459B83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5" name="Pratbubbla: rektangel 4">
            <a:extLst>
              <a:ext uri="{FF2B5EF4-FFF2-40B4-BE49-F238E27FC236}">
                <a16:creationId xmlns:a16="http://schemas.microsoft.com/office/drawing/2014/main" id="{7197C2D5-EA4A-A118-7C55-1647D5FDEC69}"/>
              </a:ext>
            </a:extLst>
          </p:cNvPr>
          <p:cNvSpPr/>
          <p:nvPr/>
        </p:nvSpPr>
        <p:spPr>
          <a:xfrm>
            <a:off x="4362372" y="316097"/>
            <a:ext cx="3043655" cy="1815922"/>
          </a:xfrm>
          <a:prstGeom prst="wedgeRectCallout">
            <a:avLst>
              <a:gd name="adj1" fmla="val -11903"/>
              <a:gd name="adj2" fmla="val 6315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Ändras min lön nu när koden ändrat?</a:t>
            </a:r>
          </a:p>
        </p:txBody>
      </p:sp>
      <p:sp>
        <p:nvSpPr>
          <p:cNvPr id="6" name="Pratbubbla: rektangel 5">
            <a:extLst>
              <a:ext uri="{FF2B5EF4-FFF2-40B4-BE49-F238E27FC236}">
                <a16:creationId xmlns:a16="http://schemas.microsoft.com/office/drawing/2014/main" id="{AEB8C3F9-2B31-1B4B-71BF-43E6A4209282}"/>
              </a:ext>
            </a:extLst>
          </p:cNvPr>
          <p:cNvSpPr/>
          <p:nvPr/>
        </p:nvSpPr>
        <p:spPr>
          <a:xfrm>
            <a:off x="475715" y="294916"/>
            <a:ext cx="2515593" cy="1815922"/>
          </a:xfrm>
          <a:prstGeom prst="wedgeRectCallout">
            <a:avLst>
              <a:gd name="adj1" fmla="val 88100"/>
              <a:gd name="adj2" fmla="val 48529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Varför har min kod ändats?</a:t>
            </a:r>
          </a:p>
        </p:txBody>
      </p:sp>
      <p:sp>
        <p:nvSpPr>
          <p:cNvPr id="7" name="Pratbubbla: rektangel 6">
            <a:extLst>
              <a:ext uri="{FF2B5EF4-FFF2-40B4-BE49-F238E27FC236}">
                <a16:creationId xmlns:a16="http://schemas.microsoft.com/office/drawing/2014/main" id="{E8E20BF8-9D0D-93F1-476D-34C4DB201D33}"/>
              </a:ext>
            </a:extLst>
          </p:cNvPr>
          <p:cNvSpPr/>
          <p:nvPr/>
        </p:nvSpPr>
        <p:spPr>
          <a:xfrm>
            <a:off x="4552433" y="4776387"/>
            <a:ext cx="2219513" cy="1815922"/>
          </a:xfrm>
          <a:prstGeom prst="wedgeRectCallout">
            <a:avLst>
              <a:gd name="adj1" fmla="val -21576"/>
              <a:gd name="adj2" fmla="val -6090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Kan jag förhandla upp min kod?</a:t>
            </a:r>
          </a:p>
        </p:txBody>
      </p:sp>
      <p:sp>
        <p:nvSpPr>
          <p:cNvPr id="8" name="Pratbubbla: rektangel 7">
            <a:extLst>
              <a:ext uri="{FF2B5EF4-FFF2-40B4-BE49-F238E27FC236}">
                <a16:creationId xmlns:a16="http://schemas.microsoft.com/office/drawing/2014/main" id="{C8E0CF0F-AA84-95B6-B21A-F697959F8F43}"/>
              </a:ext>
            </a:extLst>
          </p:cNvPr>
          <p:cNvSpPr/>
          <p:nvPr/>
        </p:nvSpPr>
        <p:spPr>
          <a:xfrm>
            <a:off x="712503" y="4701977"/>
            <a:ext cx="2425467" cy="1815922"/>
          </a:xfrm>
          <a:prstGeom prst="wedgeRectCallout">
            <a:avLst>
              <a:gd name="adj1" fmla="val 87514"/>
              <a:gd name="adj2" fmla="val -5099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Kan jag överklaga min kod?</a:t>
            </a:r>
          </a:p>
        </p:txBody>
      </p:sp>
      <p:sp>
        <p:nvSpPr>
          <p:cNvPr id="9" name="Pratbubbla: rektangel 8">
            <a:extLst>
              <a:ext uri="{FF2B5EF4-FFF2-40B4-BE49-F238E27FC236}">
                <a16:creationId xmlns:a16="http://schemas.microsoft.com/office/drawing/2014/main" id="{DD9F2876-E514-B482-94FB-2C79CE76BE46}"/>
              </a:ext>
            </a:extLst>
          </p:cNvPr>
          <p:cNvSpPr/>
          <p:nvPr/>
        </p:nvSpPr>
        <p:spPr>
          <a:xfrm>
            <a:off x="8251868" y="4821774"/>
            <a:ext cx="3464417" cy="1815922"/>
          </a:xfrm>
          <a:prstGeom prst="wedgeRectCallout">
            <a:avLst>
              <a:gd name="adj1" fmla="val -62917"/>
              <a:gd name="adj2" fmla="val -4264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Hur ska jag förbereda mig inför lönesamtalet?</a:t>
            </a:r>
          </a:p>
        </p:txBody>
      </p:sp>
      <p:sp>
        <p:nvSpPr>
          <p:cNvPr id="10" name="Pratbubbla: rektangel 9">
            <a:extLst>
              <a:ext uri="{FF2B5EF4-FFF2-40B4-BE49-F238E27FC236}">
                <a16:creationId xmlns:a16="http://schemas.microsoft.com/office/drawing/2014/main" id="{02CFDACB-4D73-55B5-D490-88D17810A452}"/>
              </a:ext>
            </a:extLst>
          </p:cNvPr>
          <p:cNvSpPr/>
          <p:nvPr/>
        </p:nvSpPr>
        <p:spPr>
          <a:xfrm>
            <a:off x="449538" y="2521039"/>
            <a:ext cx="3464417" cy="1815922"/>
          </a:xfrm>
          <a:prstGeom prst="wedgeRectCallout">
            <a:avLst>
              <a:gd name="adj1" fmla="val 56541"/>
              <a:gd name="adj2" fmla="val 14215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Har Finansförbundet ändrat koderna?</a:t>
            </a:r>
          </a:p>
        </p:txBody>
      </p:sp>
      <p:sp>
        <p:nvSpPr>
          <p:cNvPr id="11" name="Pratbubbla: rektangel 10">
            <a:extLst>
              <a:ext uri="{FF2B5EF4-FFF2-40B4-BE49-F238E27FC236}">
                <a16:creationId xmlns:a16="http://schemas.microsoft.com/office/drawing/2014/main" id="{C2E7158D-CAA7-2582-1E8D-E5CC8A18ECC7}"/>
              </a:ext>
            </a:extLst>
          </p:cNvPr>
          <p:cNvSpPr/>
          <p:nvPr/>
        </p:nvSpPr>
        <p:spPr>
          <a:xfrm>
            <a:off x="8104813" y="2600829"/>
            <a:ext cx="3464417" cy="1815922"/>
          </a:xfrm>
          <a:prstGeom prst="wedgeRectCallout">
            <a:avLst>
              <a:gd name="adj1" fmla="val -63859"/>
              <a:gd name="adj2" fmla="val 1066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Hur påverkas Finansförbundets lönestatistik av de nya koderna?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1AC84DC-248F-AC63-1719-6A117C82F15F}"/>
              </a:ext>
            </a:extLst>
          </p:cNvPr>
          <p:cNvSpPr txBox="1"/>
          <p:nvPr/>
        </p:nvSpPr>
        <p:spPr>
          <a:xfrm flipH="1">
            <a:off x="3809748" y="3025347"/>
            <a:ext cx="37954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Medlemsdialog</a:t>
            </a:r>
          </a:p>
          <a:p>
            <a:pPr algn="ctr"/>
            <a:endParaRPr lang="sv-SE" sz="6600" b="1" dirty="0"/>
          </a:p>
        </p:txBody>
      </p:sp>
      <p:sp>
        <p:nvSpPr>
          <p:cNvPr id="16" name="Pratbubbla: rektangel 15">
            <a:extLst>
              <a:ext uri="{FF2B5EF4-FFF2-40B4-BE49-F238E27FC236}">
                <a16:creationId xmlns:a16="http://schemas.microsoft.com/office/drawing/2014/main" id="{73F5674C-2308-BCA6-2653-DD7B8D474431}"/>
              </a:ext>
            </a:extLst>
          </p:cNvPr>
          <p:cNvSpPr/>
          <p:nvPr/>
        </p:nvSpPr>
        <p:spPr>
          <a:xfrm>
            <a:off x="8928085" y="220304"/>
            <a:ext cx="2788200" cy="1815922"/>
          </a:xfrm>
          <a:prstGeom prst="wedgeRectCallout">
            <a:avLst>
              <a:gd name="adj1" fmla="val -83656"/>
              <a:gd name="adj2" fmla="val 5360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</a:rPr>
              <a:t>Varför finns BESTA-koder?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07CEAE3-57F0-86DD-E000-950F59F43753}"/>
              </a:ext>
            </a:extLst>
          </p:cNvPr>
          <p:cNvSpPr/>
          <p:nvPr/>
        </p:nvSpPr>
        <p:spPr>
          <a:xfrm>
            <a:off x="4087188" y="2444515"/>
            <a:ext cx="3240538" cy="1756752"/>
          </a:xfrm>
          <a:prstGeom prst="ellipse">
            <a:avLst/>
          </a:prstGeom>
          <a:noFill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5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allAtOnce" animBg="1"/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984B56-848E-1E65-AFAC-84DCEE25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03812" y="1260539"/>
            <a:ext cx="2751417" cy="511200"/>
          </a:xfrm>
        </p:spPr>
        <p:txBody>
          <a:bodyPr/>
          <a:lstStyle/>
          <a:p>
            <a:r>
              <a:rPr lang="sv-SE" dirty="0"/>
              <a:t>Partsdialogen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EEB5880-65AC-CB59-20A2-0F44B2769F1D}"/>
              </a:ext>
            </a:extLst>
          </p:cNvPr>
          <p:cNvSpPr/>
          <p:nvPr/>
        </p:nvSpPr>
        <p:spPr>
          <a:xfrm>
            <a:off x="449538" y="387178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Revidera koderna under våren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16DAC4D-2792-8522-63AE-945260D380A8}"/>
              </a:ext>
            </a:extLst>
          </p:cNvPr>
          <p:cNvSpPr/>
          <p:nvPr/>
        </p:nvSpPr>
        <p:spPr>
          <a:xfrm>
            <a:off x="449538" y="2529944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Lönestruktur före &amp; efter lönerevision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7C92B29-778E-DB8F-4E2B-6B7D3BF41BE3}"/>
              </a:ext>
            </a:extLst>
          </p:cNvPr>
          <p:cNvSpPr/>
          <p:nvPr/>
        </p:nvSpPr>
        <p:spPr>
          <a:xfrm>
            <a:off x="8366795" y="2545332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Tillbakavisa BESTA som inte argument i lönesamtal,  överklagandeförhandling eller avstämning efter lönerevision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F855E1-567F-129B-455C-524819E99A47}"/>
              </a:ext>
            </a:extLst>
          </p:cNvPr>
          <p:cNvSpPr/>
          <p:nvPr/>
        </p:nvSpPr>
        <p:spPr>
          <a:xfrm>
            <a:off x="4312276" y="387178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Multibefattningar i mindre företag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49F38B4-21C5-4CFA-AD5A-EBBF77C1E5D9}"/>
              </a:ext>
            </a:extLst>
          </p:cNvPr>
          <p:cNvSpPr/>
          <p:nvPr/>
        </p:nvSpPr>
        <p:spPr>
          <a:xfrm>
            <a:off x="4239296" y="4517300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Klubbstyrelsen  /</a:t>
            </a:r>
          </a:p>
          <a:p>
            <a:pPr algn="ctr"/>
            <a:r>
              <a:rPr lang="sv-SE" dirty="0"/>
              <a:t>Klubbens Föreningsutvecklare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9884E69-BF45-7D9B-5A2E-E3E1CC96D51D}"/>
              </a:ext>
            </a:extLst>
          </p:cNvPr>
          <p:cNvSpPr/>
          <p:nvPr/>
        </p:nvSpPr>
        <p:spPr>
          <a:xfrm>
            <a:off x="8366795" y="4612310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Centrala lönegruppen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F056FCB-0FF5-EE71-2AD4-3813290C5BB2}"/>
              </a:ext>
            </a:extLst>
          </p:cNvPr>
          <p:cNvSpPr/>
          <p:nvPr/>
        </p:nvSpPr>
        <p:spPr>
          <a:xfrm>
            <a:off x="8366795" y="478354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Lönekartläggning/ Lika lön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5848D7F-B209-8E5B-1707-247707B1BD1D}"/>
              </a:ext>
            </a:extLst>
          </p:cNvPr>
          <p:cNvSpPr/>
          <p:nvPr/>
        </p:nvSpPr>
        <p:spPr>
          <a:xfrm>
            <a:off x="449538" y="4517300"/>
            <a:ext cx="3567448" cy="159698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Samla medlemmars och chefers frågor/ </a:t>
            </a:r>
            <a:r>
              <a:rPr lang="sv-SE" dirty="0" err="1"/>
              <a:t>kommentfarer</a:t>
            </a:r>
            <a:endParaRPr lang="sv-SE" dirty="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93629219-B15D-8486-7A1C-48BC294E6800}"/>
              </a:ext>
            </a:extLst>
          </p:cNvPr>
          <p:cNvSpPr/>
          <p:nvPr/>
        </p:nvSpPr>
        <p:spPr>
          <a:xfrm>
            <a:off x="4087660" y="2545332"/>
            <a:ext cx="3792064" cy="127510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200" b="1" dirty="0">
              <a:solidFill>
                <a:schemeClr val="tx1"/>
              </a:solidFill>
            </a:endParaRPr>
          </a:p>
          <a:p>
            <a:pPr algn="ctr"/>
            <a:r>
              <a:rPr lang="sv-SE" sz="3200" b="1" dirty="0">
                <a:solidFill>
                  <a:schemeClr val="tx1"/>
                </a:solidFill>
              </a:rPr>
              <a:t>Partsdialog</a:t>
            </a:r>
            <a:r>
              <a:rPr lang="sv-SE" sz="3200" b="1" dirty="0"/>
              <a:t>dialog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54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136E71A-A52A-E5C6-0232-07C152936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1262B0E4-1A82-6C26-60F0-728132EDA88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l="20369" r="20369"/>
          <a:stretch/>
        </p:blipFill>
        <p:spPr>
          <a:xfrm>
            <a:off x="3820438" y="0"/>
            <a:ext cx="8271354" cy="6858000"/>
          </a:xfrm>
        </p:spPr>
      </p:pic>
    </p:spTree>
    <p:extLst>
      <p:ext uri="{BB962C8B-B14F-4D97-AF65-F5344CB8AC3E}">
        <p14:creationId xmlns:p14="http://schemas.microsoft.com/office/powerpoint/2010/main" val="214284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F56E09B-7607-319F-CF4C-9424CE00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A137FC2-66F7-7E12-D4A6-46701D78A312}"/>
              </a:ext>
            </a:extLst>
          </p:cNvPr>
          <p:cNvSpPr txBox="1"/>
          <p:nvPr/>
        </p:nvSpPr>
        <p:spPr>
          <a:xfrm>
            <a:off x="1828800" y="4618892"/>
            <a:ext cx="832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Marika.olsson@finansforbundet.se</a:t>
            </a:r>
            <a:endParaRPr lang="sv-SE" dirty="0"/>
          </a:p>
          <a:p>
            <a:r>
              <a:rPr lang="sv-SE" dirty="0">
                <a:hlinkClick r:id="rId4"/>
              </a:rPr>
              <a:t>kurser@finansforbundet.se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833160"/>
      </p:ext>
    </p:extLst>
  </p:cSld>
  <p:clrMapOvr>
    <a:masterClrMapping/>
  </p:clrMapOvr>
</p:sld>
</file>

<file path=ppt/theme/theme1.xml><?xml version="1.0" encoding="utf-8"?>
<a:theme xmlns:a="http://schemas.openxmlformats.org/drawingml/2006/main" name="OMSLAG o KAPITEL MÖRK BAKGRUND">
  <a:themeElements>
    <a:clrScheme name="Finansförbundet 2025 mörk bakgrun">
      <a:dk1>
        <a:srgbClr val="002C3F"/>
      </a:dk1>
      <a:lt1>
        <a:sysClr val="window" lastClr="FFFFFF"/>
      </a:lt1>
      <a:dk2>
        <a:srgbClr val="2C627D"/>
      </a:dk2>
      <a:lt2>
        <a:srgbClr val="FFFFFF"/>
      </a:lt2>
      <a:accent1>
        <a:srgbClr val="002C3F"/>
      </a:accent1>
      <a:accent2>
        <a:srgbClr val="8BB5DC"/>
      </a:accent2>
      <a:accent3>
        <a:srgbClr val="2C627D"/>
      </a:accent3>
      <a:accent4>
        <a:srgbClr val="FBD6CC"/>
      </a:accent4>
      <a:accent5>
        <a:srgbClr val="9B9B9B"/>
      </a:accent5>
      <a:accent6>
        <a:srgbClr val="CE6850"/>
      </a:accent6>
      <a:hlink>
        <a:srgbClr val="8BB5DC"/>
      </a:hlink>
      <a:folHlink>
        <a:srgbClr val="D4E7FD"/>
      </a:folHlink>
    </a:clrScheme>
    <a:fontScheme name="Finansförbundet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sförbundet PPT_mall - 250506.potx" id="{1635D252-73C4-45A5-8AB8-58B077506AA7}" vid="{505A8AF5-414B-442B-AFA9-ADCD6AA804D5}"/>
    </a:ext>
  </a:extLst>
</a:theme>
</file>

<file path=ppt/theme/theme2.xml><?xml version="1.0" encoding="utf-8"?>
<a:theme xmlns:a="http://schemas.openxmlformats.org/drawingml/2006/main" name="OMSLAG o INNEHÅLL LJUS BAKGRUND">
  <a:themeElements>
    <a:clrScheme name="Finansförbundet 2025 ljus bakgrund">
      <a:dk1>
        <a:srgbClr val="002C3F"/>
      </a:dk1>
      <a:lt1>
        <a:sysClr val="window" lastClr="FFFFFF"/>
      </a:lt1>
      <a:dk2>
        <a:srgbClr val="2C627D"/>
      </a:dk2>
      <a:lt2>
        <a:srgbClr val="FFFFFF"/>
      </a:lt2>
      <a:accent1>
        <a:srgbClr val="002C3F"/>
      </a:accent1>
      <a:accent2>
        <a:srgbClr val="8BB5DC"/>
      </a:accent2>
      <a:accent3>
        <a:srgbClr val="2C627D"/>
      </a:accent3>
      <a:accent4>
        <a:srgbClr val="FBD6CC"/>
      </a:accent4>
      <a:accent5>
        <a:srgbClr val="9B9B9B"/>
      </a:accent5>
      <a:accent6>
        <a:srgbClr val="CE6850"/>
      </a:accent6>
      <a:hlink>
        <a:srgbClr val="8BB5DC"/>
      </a:hlink>
      <a:folHlink>
        <a:srgbClr val="2C627D"/>
      </a:folHlink>
    </a:clrScheme>
    <a:fontScheme name="Finansförbundet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sförbundet PPT_mall - 250506.potx" id="{1635D252-73C4-45A5-8AB8-58B077506AA7}" vid="{097ABD79-9404-4C99-B5CB-08A16B8FFC81}"/>
    </a:ext>
  </a:extLst>
</a:theme>
</file>

<file path=ppt/theme/theme3.xml><?xml version="1.0" encoding="utf-8"?>
<a:theme xmlns:a="http://schemas.openxmlformats.org/drawingml/2006/main" name="INNEHÅLL MÖRK BAKGRUND">
  <a:themeElements>
    <a:clrScheme name="Finansförbundet 2025 mörk bakgrun">
      <a:dk1>
        <a:srgbClr val="002C3F"/>
      </a:dk1>
      <a:lt1>
        <a:sysClr val="window" lastClr="FFFFFF"/>
      </a:lt1>
      <a:dk2>
        <a:srgbClr val="2C627D"/>
      </a:dk2>
      <a:lt2>
        <a:srgbClr val="FFFFFF"/>
      </a:lt2>
      <a:accent1>
        <a:srgbClr val="002C3F"/>
      </a:accent1>
      <a:accent2>
        <a:srgbClr val="8BB5DC"/>
      </a:accent2>
      <a:accent3>
        <a:srgbClr val="2C627D"/>
      </a:accent3>
      <a:accent4>
        <a:srgbClr val="FBD6CC"/>
      </a:accent4>
      <a:accent5>
        <a:srgbClr val="9B9B9B"/>
      </a:accent5>
      <a:accent6>
        <a:srgbClr val="CE6850"/>
      </a:accent6>
      <a:hlink>
        <a:srgbClr val="8BB5DC"/>
      </a:hlink>
      <a:folHlink>
        <a:srgbClr val="D4E7FD"/>
      </a:folHlink>
    </a:clrScheme>
    <a:fontScheme name="Finansförbundet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sförbundet PPT_mall - 250506.potx" id="{1635D252-73C4-45A5-8AB8-58B077506AA7}" vid="{0E32947B-E85C-408E-B2A4-129AE029A061}"/>
    </a:ext>
  </a:extLst>
</a:theme>
</file>

<file path=ppt/theme/theme4.xml><?xml version="1.0" encoding="utf-8"?>
<a:theme xmlns:a="http://schemas.openxmlformats.org/drawingml/2006/main" name="AVSLUTNING">
  <a:themeElements>
    <a:clrScheme name="Finansförbundet 2025 mörk bakgrun">
      <a:dk1>
        <a:srgbClr val="002C3F"/>
      </a:dk1>
      <a:lt1>
        <a:sysClr val="window" lastClr="FFFFFF"/>
      </a:lt1>
      <a:dk2>
        <a:srgbClr val="2C627D"/>
      </a:dk2>
      <a:lt2>
        <a:srgbClr val="FFFFFF"/>
      </a:lt2>
      <a:accent1>
        <a:srgbClr val="002C3F"/>
      </a:accent1>
      <a:accent2>
        <a:srgbClr val="8BB5DC"/>
      </a:accent2>
      <a:accent3>
        <a:srgbClr val="2C627D"/>
      </a:accent3>
      <a:accent4>
        <a:srgbClr val="FBD6CC"/>
      </a:accent4>
      <a:accent5>
        <a:srgbClr val="9B9B9B"/>
      </a:accent5>
      <a:accent6>
        <a:srgbClr val="CE6850"/>
      </a:accent6>
      <a:hlink>
        <a:srgbClr val="8BB5DC"/>
      </a:hlink>
      <a:folHlink>
        <a:srgbClr val="D4E7FD"/>
      </a:folHlink>
    </a:clrScheme>
    <a:fontScheme name="Finansförbundet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sförbundet PPT_mall - 250506.potx" id="{1635D252-73C4-45A5-8AB8-58B077506AA7}" vid="{196BD49E-1B73-434B-B734-4DEC3F879777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3fcc5d-835f-4d94-88e1-97d50537e2c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74B9F7318E3147A781AF6E074B3129" ma:contentTypeVersion="12" ma:contentTypeDescription="Skapa ett nytt dokument." ma:contentTypeScope="" ma:versionID="41d216d0740cf72bf56ef10d32b3aebd">
  <xsd:schema xmlns:xsd="http://www.w3.org/2001/XMLSchema" xmlns:xs="http://www.w3.org/2001/XMLSchema" xmlns:p="http://schemas.microsoft.com/office/2006/metadata/properties" xmlns:ns2="c63fcc5d-835f-4d94-88e1-97d50537e2c1" targetNamespace="http://schemas.microsoft.com/office/2006/metadata/properties" ma:root="true" ma:fieldsID="b429a7d052b48ecf934ad7cbe17ce396" ns2:_="">
    <xsd:import namespace="c63fcc5d-835f-4d94-88e1-97d50537e2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fcc5d-835f-4d94-88e1-97d50537e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b6418183-67d3-49f4-b033-83a61bddc3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5BBFD4-7DF0-4E3F-8738-0188A4A555F3}">
  <ds:schemaRefs>
    <ds:schemaRef ds:uri="13768c49-4a5d-46b3-b7d6-398712175f01"/>
    <ds:schemaRef ds:uri="d28ea106-14fd-4534-85bb-f9017ab8bf2c"/>
    <ds:schemaRef ds:uri="dfec488e-3ab2-4675-be5e-f70a5815da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18004C-3275-43E8-8B7A-A1DD74063898}"/>
</file>

<file path=customXml/itemProps3.xml><?xml version="1.0" encoding="utf-8"?>
<ds:datastoreItem xmlns:ds="http://schemas.openxmlformats.org/officeDocument/2006/customXml" ds:itemID="{E25DDA20-ED66-4270-9524-AAE46D0FF1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2928</TotalTime>
  <Words>525</Words>
  <Application>Microsoft Office PowerPoint</Application>
  <PresentationFormat>Bredbild</PresentationFormat>
  <Paragraphs>104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Aptos</vt:lpstr>
      <vt:lpstr>Arial</vt:lpstr>
      <vt:lpstr>OMSLAG o KAPITEL MÖRK BAKGRUND</vt:lpstr>
      <vt:lpstr>OMSLAG o INNEHÅLL LJUS BAKGRUND</vt:lpstr>
      <vt:lpstr>INNEHÅLL MÖRK BAKGRUND</vt:lpstr>
      <vt:lpstr>AVSLUTNING</vt:lpstr>
      <vt:lpstr>Tematräff - Lön  </vt:lpstr>
      <vt:lpstr>BESTA v/s Lön</vt:lpstr>
      <vt:lpstr>PowerPoint-presentation</vt:lpstr>
      <vt:lpstr>Partsdialogen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Marcia Munoz</dc:creator>
  <cp:lastModifiedBy>Marika Olsson</cp:lastModifiedBy>
  <cp:revision>3</cp:revision>
  <cp:lastPrinted>2025-03-26T10:44:08Z</cp:lastPrinted>
  <dcterms:created xsi:type="dcterms:W3CDTF">2025-09-10T10:22:23Z</dcterms:created>
  <dcterms:modified xsi:type="dcterms:W3CDTF">2026-01-26T08:20:57Z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0x010100AD74B9F7318E3147A781AF6E074B3129</vt:lpwstr>
  </property>
  <property fmtid="{D5CDD505-2E9C-101B-9397-08002B2CF9AE}" pid="3" name="MediaServiceImageTags">
    <vt:lpwstr/>
  </property>
</Properties>
</file>